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theme/theme11.xml" ContentType="application/vnd.openxmlformats-officedocument.theme+xml"/>
  <Override PartName="/ppt/slideLayouts/slideLayout31.xml" ContentType="application/vnd.openxmlformats-officedocument.presentationml.slideLayout+xml"/>
  <Override PartName="/ppt/theme/theme12.xml" ContentType="application/vnd.openxmlformats-officedocument.theme+xml"/>
  <Override PartName="/ppt/slideLayouts/slideLayout32.xml" ContentType="application/vnd.openxmlformats-officedocument.presentationml.slideLayout+xml"/>
  <Override PartName="/ppt/theme/theme13.xml" ContentType="application/vnd.openxmlformats-officedocument.theme+xml"/>
  <Override PartName="/ppt/slideLayouts/slideLayout3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 id="2147483652" r:id="rId3"/>
    <p:sldMasterId id="2147483664" r:id="rId4"/>
    <p:sldMasterId id="2147483666" r:id="rId5"/>
    <p:sldMasterId id="2147483678" r:id="rId6"/>
    <p:sldMasterId id="2147483679" r:id="rId7"/>
    <p:sldMasterId id="2147483681" r:id="rId8"/>
    <p:sldMasterId id="2147483683" r:id="rId9"/>
    <p:sldMasterId id="2147483685" r:id="rId10"/>
    <p:sldMasterId id="2147483687" r:id="rId11"/>
    <p:sldMasterId id="2147483689" r:id="rId12"/>
    <p:sldMasterId id="2147483691" r:id="rId13"/>
    <p:sldMasterId id="2147483693" r:id="rId14"/>
  </p:sldMasterIdLst>
  <p:notesMasterIdLst>
    <p:notesMasterId r:id="rId68"/>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Lst>
  <p:sldSz cx="9144000" cy="6858000" type="screen4x3"/>
  <p:notesSz cx="6858000" cy="9144000"/>
  <p:embeddedFontLst>
    <p:embeddedFont>
      <p:font typeface="Calibri" panose="020F0502020204030204" pitchFamily="34" charset="0"/>
      <p:regular r:id="rId69"/>
      <p:bold r:id="rId70"/>
      <p:italic r:id="rId71"/>
      <p:boldItalic r:id="rId72"/>
    </p:embeddedFont>
    <p:embeddedFont>
      <p:font typeface="Source Sans Pro" panose="020B0503030403020204" pitchFamily="34" charset="0"/>
      <p:regular r:id="rId73"/>
      <p:bold r:id="rId74"/>
      <p:italic r:id="rId75"/>
      <p:boldItalic r:id="rId76"/>
    </p:embeddedFont>
    <p:embeddedFont>
      <p:font typeface="EB Garamond"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hoH9m3Ik+GFEybSb0bE8aqAm2O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D7B59D-2ED1-448A-9A3F-42595592912D}">
  <a:tblStyle styleId="{DFD7B59D-2ED1-448A-9A3F-4259559291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notesMaster" Target="notesMasters/notesMaster1.xml"/><Relationship Id="rId84" Type="http://schemas.openxmlformats.org/officeDocument/2006/relationships/theme" Target="theme/theme1.xml"/><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5.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font" Target="fonts/font5.fntdata"/><Relationship Id="rId78" Type="http://schemas.openxmlformats.org/officeDocument/2006/relationships/font" Target="fonts/font10.fntdata"/><Relationship Id="rId81"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font" Target="fonts/font8.fntdata"/><Relationship Id="rId7" Type="http://schemas.openxmlformats.org/officeDocument/2006/relationships/slideMaster" Target="slideMasters/slideMaster7.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61" Type="http://schemas.openxmlformats.org/officeDocument/2006/relationships/slide" Target="slides/slide4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15</a:t>
            </a:fld>
            <a:endParaRPr/>
          </a:p>
        </p:txBody>
      </p:sp>
      <p:sp>
        <p:nvSpPr>
          <p:cNvPr id="367" name="Google Shape;36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68" name="Google Shape;3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77" name="Google Shape;37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17</a:t>
            </a:fld>
            <a:endParaRPr/>
          </a:p>
        </p:txBody>
      </p:sp>
      <p:sp>
        <p:nvSpPr>
          <p:cNvPr id="387" name="Google Shape;38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88" name="Google Shape;38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a:t>
            </a:fld>
            <a:endParaRPr/>
          </a:p>
        </p:txBody>
      </p:sp>
      <p:sp>
        <p:nvSpPr>
          <p:cNvPr id="397" name="Google Shape;39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98" name="Google Shape;39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a:t>
            </a:fld>
            <a:endParaRPr/>
          </a:p>
        </p:txBody>
      </p:sp>
      <p:sp>
        <p:nvSpPr>
          <p:cNvPr id="407" name="Google Shape;40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08" name="Google Shape;4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50" name="Google Shape;25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414" name="Google Shape;41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15" name="Google Shape;4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
        <p:nvSpPr>
          <p:cNvPr id="425" name="Google Shape;42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26" name="Google Shape;4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22</a:t>
            </a:fld>
            <a:endParaRPr/>
          </a:p>
        </p:txBody>
      </p:sp>
      <p:sp>
        <p:nvSpPr>
          <p:cNvPr id="435" name="Google Shape;43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36" name="Google Shape;43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23</a:t>
            </a:fld>
            <a:endParaRPr/>
          </a:p>
        </p:txBody>
      </p:sp>
      <p:sp>
        <p:nvSpPr>
          <p:cNvPr id="447" name="Google Shape;44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48" name="Google Shape;44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458" name="Google Shape;45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59" name="Google Shape;4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25</a:t>
            </a:fld>
            <a:endParaRPr/>
          </a:p>
        </p:txBody>
      </p:sp>
      <p:sp>
        <p:nvSpPr>
          <p:cNvPr id="468" name="Google Shape;46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69" name="Google Shape;46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26</a:t>
            </a:fld>
            <a:endParaRPr/>
          </a:p>
        </p:txBody>
      </p:sp>
      <p:sp>
        <p:nvSpPr>
          <p:cNvPr id="479" name="Google Shape;47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80" name="Google Shape;48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27</a:t>
            </a:fld>
            <a:endParaRPr/>
          </a:p>
        </p:txBody>
      </p:sp>
      <p:sp>
        <p:nvSpPr>
          <p:cNvPr id="490" name="Google Shape;49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91" name="Google Shape;49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a:t>
            </a:fld>
            <a:endParaRPr/>
          </a:p>
        </p:txBody>
      </p:sp>
      <p:sp>
        <p:nvSpPr>
          <p:cNvPr id="259" name="Google Shape;25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0" name="Google Shape;26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32</a:t>
            </a:fld>
            <a:endParaRPr/>
          </a:p>
        </p:txBody>
      </p:sp>
      <p:sp>
        <p:nvSpPr>
          <p:cNvPr id="532" name="Google Shape;53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533" name="Google Shape;53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33</a:t>
            </a:fld>
            <a:endParaRPr/>
          </a:p>
        </p:txBody>
      </p:sp>
      <p:sp>
        <p:nvSpPr>
          <p:cNvPr id="607" name="Google Shape;60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08" name="Google Shape;6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34</a:t>
            </a:fld>
            <a:endParaRPr/>
          </a:p>
        </p:txBody>
      </p:sp>
      <p:sp>
        <p:nvSpPr>
          <p:cNvPr id="614" name="Google Shape;61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15" name="Google Shape;61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35</a:t>
            </a:fld>
            <a:endParaRPr/>
          </a:p>
        </p:txBody>
      </p:sp>
      <p:sp>
        <p:nvSpPr>
          <p:cNvPr id="624" name="Google Shape;62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25" name="Google Shape;62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36</a:t>
            </a:fld>
            <a:endParaRPr/>
          </a:p>
        </p:txBody>
      </p:sp>
      <p:sp>
        <p:nvSpPr>
          <p:cNvPr id="635" name="Google Shape;63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36" name="Google Shape;63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37</a:t>
            </a:fld>
            <a:endParaRPr/>
          </a:p>
        </p:txBody>
      </p:sp>
      <p:sp>
        <p:nvSpPr>
          <p:cNvPr id="645" name="Google Shape;64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46" name="Google Shape;64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38</a:t>
            </a:fld>
            <a:endParaRPr/>
          </a:p>
        </p:txBody>
      </p:sp>
      <p:sp>
        <p:nvSpPr>
          <p:cNvPr id="655" name="Google Shape;65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56" name="Google Shape;65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a:t>
            </a:fld>
            <a:endParaRPr/>
          </a:p>
        </p:txBody>
      </p:sp>
      <p:sp>
        <p:nvSpPr>
          <p:cNvPr id="266" name="Google Shape;2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7" name="Google Shape;26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42</a:t>
            </a:fld>
            <a:endParaRPr/>
          </a:p>
        </p:txBody>
      </p:sp>
      <p:sp>
        <p:nvSpPr>
          <p:cNvPr id="691" name="Google Shape;69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92" name="Google Shape;69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43</a:t>
            </a:fld>
            <a:endParaRPr/>
          </a:p>
        </p:txBody>
      </p:sp>
      <p:sp>
        <p:nvSpPr>
          <p:cNvPr id="701" name="Google Shape;70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02" name="Google Shape;70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44</a:t>
            </a:fld>
            <a:endParaRPr/>
          </a:p>
        </p:txBody>
      </p:sp>
      <p:sp>
        <p:nvSpPr>
          <p:cNvPr id="712" name="Google Shape;71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13" name="Google Shape;71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45</a:t>
            </a:fld>
            <a:endParaRPr/>
          </a:p>
        </p:txBody>
      </p:sp>
      <p:sp>
        <p:nvSpPr>
          <p:cNvPr id="723" name="Google Shape;72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24" name="Google Shape;724;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46</a:t>
            </a:fld>
            <a:endParaRPr/>
          </a:p>
        </p:txBody>
      </p:sp>
      <p:sp>
        <p:nvSpPr>
          <p:cNvPr id="734" name="Google Shape;73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35" name="Google Shape;73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47</a:t>
            </a:fld>
            <a:endParaRPr/>
          </a:p>
        </p:txBody>
      </p:sp>
      <p:sp>
        <p:nvSpPr>
          <p:cNvPr id="744" name="Google Shape;74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45" name="Google Shape;74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48</a:t>
            </a:fld>
            <a:endParaRPr/>
          </a:p>
        </p:txBody>
      </p:sp>
      <p:sp>
        <p:nvSpPr>
          <p:cNvPr id="754" name="Google Shape;75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55" name="Google Shape;75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49</a:t>
            </a:fld>
            <a:endParaRPr/>
          </a:p>
        </p:txBody>
      </p:sp>
      <p:sp>
        <p:nvSpPr>
          <p:cNvPr id="765" name="Google Shape;76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66" name="Google Shape;766;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a:t>
            </a:fld>
            <a:endParaRPr/>
          </a:p>
        </p:txBody>
      </p:sp>
      <p:sp>
        <p:nvSpPr>
          <p:cNvPr id="277" name="Google Shape;27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78" name="Google Shape;2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50</a:t>
            </a:fld>
            <a:endParaRPr/>
          </a:p>
        </p:txBody>
      </p:sp>
      <p:sp>
        <p:nvSpPr>
          <p:cNvPr id="775" name="Google Shape;77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76" name="Google Shape;77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51</a:t>
            </a:fld>
            <a:endParaRPr/>
          </a:p>
        </p:txBody>
      </p:sp>
      <p:sp>
        <p:nvSpPr>
          <p:cNvPr id="786" name="Google Shape;78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87" name="Google Shape;787;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1612"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52</a:t>
            </a:fld>
            <a:endParaRPr/>
          </a:p>
        </p:txBody>
      </p:sp>
      <p:sp>
        <p:nvSpPr>
          <p:cNvPr id="796" name="Google Shape;79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797" name="Google Shape;79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6</a:t>
            </a:fld>
            <a:endParaRPr/>
          </a:p>
        </p:txBody>
      </p:sp>
      <p:sp>
        <p:nvSpPr>
          <p:cNvPr id="288" name="Google Shape;28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89" name="Google Shape;28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215900" marR="0" lvl="0" indent="-204786"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7</a:t>
            </a:fld>
            <a:endParaRPr/>
          </a:p>
        </p:txBody>
      </p:sp>
      <p:sp>
        <p:nvSpPr>
          <p:cNvPr id="299" name="Google Shape;29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00" name="Google Shape;30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55"/>
          <p:cNvSpPr txBox="1">
            <a:spLocks noGrp="1"/>
          </p:cNvSpPr>
          <p:nvPr>
            <p:ph type="body" idx="1"/>
          </p:nvPr>
        </p:nvSpPr>
        <p:spPr>
          <a:xfrm>
            <a:off x="1988764" y="4221087"/>
            <a:ext cx="5166472" cy="576823"/>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480"/>
              </a:spcBef>
              <a:spcAft>
                <a:spcPts val="0"/>
              </a:spcAft>
              <a:buClr>
                <a:srgbClr val="3F3F3F"/>
              </a:buClr>
              <a:buSzPts val="2400"/>
              <a:buNone/>
              <a:defRPr sz="2400" b="1" i="0">
                <a:solidFill>
                  <a:srgbClr val="3F3F3F"/>
                </a:solidFill>
                <a:latin typeface="Source Sans Pro"/>
                <a:ea typeface="Source Sans Pro"/>
                <a:cs typeface="Source Sans Pro"/>
                <a:sym typeface="Source Sans Pro"/>
              </a:defRPr>
            </a:lvl1pPr>
            <a:lvl2pPr marL="914400" lvl="1" indent="-228600" algn="ctr">
              <a:spcBef>
                <a:spcPts val="400"/>
              </a:spcBef>
              <a:spcAft>
                <a:spcPts val="0"/>
              </a:spcAft>
              <a:buClr>
                <a:schemeClr val="dk1"/>
              </a:buClr>
              <a:buSzPts val="2000"/>
              <a:buNone/>
              <a:defRPr sz="2000"/>
            </a:lvl2pPr>
            <a:lvl3pPr marL="1371600" lvl="2" indent="-228600" algn="ctr">
              <a:spcBef>
                <a:spcPts val="400"/>
              </a:spcBef>
              <a:spcAft>
                <a:spcPts val="0"/>
              </a:spcAft>
              <a:buClr>
                <a:schemeClr val="dk1"/>
              </a:buClr>
              <a:buSzPts val="2000"/>
              <a:buNone/>
              <a:defRPr sz="2000"/>
            </a:lvl3pPr>
            <a:lvl4pPr marL="1828800" lvl="3" indent="-228600" algn="l">
              <a:spcBef>
                <a:spcPts val="400"/>
              </a:spcBef>
              <a:spcAft>
                <a:spcPts val="0"/>
              </a:spcAft>
              <a:buClr>
                <a:schemeClr val="dk1"/>
              </a:buClr>
              <a:buSzPts val="2000"/>
              <a:buNone/>
              <a:defRPr/>
            </a:lvl4pPr>
            <a:lvl5pPr marL="2286000" lvl="4" indent="-228600" algn="l">
              <a:spcBef>
                <a:spcPts val="400"/>
              </a:spcBef>
              <a:spcAft>
                <a:spcPts val="0"/>
              </a:spcAft>
              <a:buClr>
                <a:schemeClr val="dk1"/>
              </a:buClr>
              <a:buSzPts val="20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80"/>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80"/>
          <p:cNvSpPr txBox="1">
            <a:spLocks noGrp="1"/>
          </p:cNvSpPr>
          <p:nvPr>
            <p:ph type="body" idx="1"/>
          </p:nvPr>
        </p:nvSpPr>
        <p:spPr>
          <a:xfrm>
            <a:off x="457200" y="1600200"/>
            <a:ext cx="4032250" cy="4513263"/>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0"/>
          <p:cNvSpPr txBox="1">
            <a:spLocks noGrp="1"/>
          </p:cNvSpPr>
          <p:nvPr>
            <p:ph type="body" idx="2"/>
          </p:nvPr>
        </p:nvSpPr>
        <p:spPr>
          <a:xfrm>
            <a:off x="4641850" y="1600200"/>
            <a:ext cx="4032250" cy="4513263"/>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8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8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2400"/>
              <a:buNone/>
              <a:defRPr sz="2400"/>
            </a:lvl1pPr>
            <a:lvl2pPr marL="914400" lvl="1" indent="-228600" algn="l">
              <a:spcBef>
                <a:spcPts val="700"/>
              </a:spcBef>
              <a:spcAft>
                <a:spcPts val="0"/>
              </a:spcAft>
              <a:buSzPts val="2000"/>
              <a:buNone/>
              <a:defRPr sz="2000"/>
            </a:lvl2pPr>
            <a:lvl3pPr marL="1371600" lvl="2" indent="-228600" algn="l">
              <a:spcBef>
                <a:spcPts val="600"/>
              </a:spcBef>
              <a:spcAft>
                <a:spcPts val="0"/>
              </a:spcAft>
              <a:buSzPts val="1800"/>
              <a:buNone/>
              <a:defRPr sz="1800"/>
            </a:lvl3pPr>
            <a:lvl4pPr marL="1828800" lvl="3" indent="-228600" algn="l">
              <a:spcBef>
                <a:spcPts val="500"/>
              </a:spcBef>
              <a:spcAft>
                <a:spcPts val="0"/>
              </a:spcAft>
              <a:buSzPts val="1600"/>
              <a:buNone/>
              <a:defRPr sz="1600"/>
            </a:lvl4pPr>
            <a:lvl5pPr marL="2286000" lvl="4" indent="-228600" algn="l">
              <a:spcBef>
                <a:spcPts val="5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82"/>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82"/>
          <p:cNvSpPr txBox="1">
            <a:spLocks noGrp="1"/>
          </p:cNvSpPr>
          <p:nvPr>
            <p:ph type="body" idx="1"/>
          </p:nvPr>
        </p:nvSpPr>
        <p:spPr>
          <a:xfrm>
            <a:off x="457200" y="1600200"/>
            <a:ext cx="8216900" cy="4513262"/>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8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8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800"/>
              </a:spcBef>
              <a:spcAft>
                <a:spcPts val="0"/>
              </a:spcAft>
              <a:buSzPts val="2400"/>
              <a:buNone/>
              <a:defRPr sz="2400"/>
            </a:lvl1pPr>
            <a:lvl2pPr lvl="1" algn="ctr">
              <a:spcBef>
                <a:spcPts val="700"/>
              </a:spcBef>
              <a:spcAft>
                <a:spcPts val="0"/>
              </a:spcAft>
              <a:buSzPts val="2000"/>
              <a:buNone/>
              <a:defRPr sz="2000"/>
            </a:lvl2pPr>
            <a:lvl3pPr lvl="2" algn="ctr">
              <a:spcBef>
                <a:spcPts val="600"/>
              </a:spcBef>
              <a:spcAft>
                <a:spcPts val="0"/>
              </a:spcAft>
              <a:buSzPts val="1800"/>
              <a:buNone/>
              <a:defRPr sz="1800"/>
            </a:lvl3pPr>
            <a:lvl4pPr lvl="3" algn="ctr">
              <a:spcBef>
                <a:spcPts val="500"/>
              </a:spcBef>
              <a:spcAft>
                <a:spcPts val="0"/>
              </a:spcAft>
              <a:buSzPts val="1600"/>
              <a:buNone/>
              <a:defRPr sz="1600"/>
            </a:lvl4pPr>
            <a:lvl5pPr lvl="4" algn="ctr">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9"/>
        <p:cNvGrpSpPr/>
        <p:nvPr/>
      </p:nvGrpSpPr>
      <p:grpSpPr>
        <a:xfrm>
          <a:off x="0" y="0"/>
          <a:ext cx="0" cy="0"/>
          <a:chOff x="0" y="0"/>
          <a:chExt cx="0" cy="0"/>
        </a:xfrm>
      </p:grpSpPr>
      <p:sp>
        <p:nvSpPr>
          <p:cNvPr id="80" name="Google Shape;80;p61"/>
          <p:cNvSpPr>
            <a:spLocks noGrp="1"/>
          </p:cNvSpPr>
          <p:nvPr>
            <p:ph type="pic" idx="2"/>
          </p:nvPr>
        </p:nvSpPr>
        <p:spPr>
          <a:xfrm>
            <a:off x="467544" y="1412776"/>
            <a:ext cx="8208912" cy="4824536"/>
          </a:xfrm>
          <a:prstGeom prst="rect">
            <a:avLst/>
          </a:prstGeom>
          <a:noFill/>
          <a:ln>
            <a:noFill/>
          </a:ln>
        </p:spPr>
      </p:sp>
      <p:sp>
        <p:nvSpPr>
          <p:cNvPr id="81" name="Google Shape;81;p61"/>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2" name="Google Shape;82;p61"/>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1"/>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64"/>
          <p:cNvSpPr txBox="1">
            <a:spLocks noGrp="1"/>
          </p:cNvSpPr>
          <p:nvPr>
            <p:ph type="title"/>
          </p:nvPr>
        </p:nvSpPr>
        <p:spPr>
          <a:xfrm rot="5400000">
            <a:off x="4727575" y="2166938"/>
            <a:ext cx="5838825" cy="2054225"/>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64"/>
          <p:cNvSpPr txBox="1">
            <a:spLocks noGrp="1"/>
          </p:cNvSpPr>
          <p:nvPr>
            <p:ph type="body" idx="1"/>
          </p:nvPr>
        </p:nvSpPr>
        <p:spPr>
          <a:xfrm rot="5400000">
            <a:off x="542925" y="188913"/>
            <a:ext cx="5838825" cy="6010275"/>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65"/>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5" name="Google Shape;95;p65"/>
          <p:cNvSpPr txBox="1">
            <a:spLocks noGrp="1"/>
          </p:cNvSpPr>
          <p:nvPr>
            <p:ph type="body" idx="1"/>
          </p:nvPr>
        </p:nvSpPr>
        <p:spPr>
          <a:xfrm rot="5400000">
            <a:off x="2309019" y="-251619"/>
            <a:ext cx="4513262" cy="8216900"/>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6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8" name="Google Shape;98;p66"/>
          <p:cNvSpPr>
            <a:spLocks noGrp="1"/>
          </p:cNvSpPr>
          <p:nvPr>
            <p:ph type="pic" idx="2"/>
          </p:nvPr>
        </p:nvSpPr>
        <p:spPr>
          <a:xfrm>
            <a:off x="3887788" y="987425"/>
            <a:ext cx="4629150" cy="4873625"/>
          </a:xfrm>
          <a:prstGeom prst="rect">
            <a:avLst/>
          </a:prstGeom>
          <a:noFill/>
          <a:ln>
            <a:noFill/>
          </a:ln>
        </p:spPr>
      </p:sp>
      <p:sp>
        <p:nvSpPr>
          <p:cNvPr id="99" name="Google Shape;99;p6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600"/>
              <a:buNone/>
              <a:defRPr sz="1600"/>
            </a:lvl1pPr>
            <a:lvl2pPr marL="914400" lvl="1" indent="-228600" algn="l">
              <a:spcBef>
                <a:spcPts val="700"/>
              </a:spcBef>
              <a:spcAft>
                <a:spcPts val="0"/>
              </a:spcAft>
              <a:buSzPts val="1400"/>
              <a:buNone/>
              <a:defRPr sz="1400"/>
            </a:lvl2pPr>
            <a:lvl3pPr marL="1371600" lvl="2" indent="-228600" algn="l">
              <a:spcBef>
                <a:spcPts val="600"/>
              </a:spcBef>
              <a:spcAft>
                <a:spcPts val="0"/>
              </a:spcAft>
              <a:buSzPts val="1200"/>
              <a:buNone/>
              <a:defRPr sz="1200"/>
            </a:lvl3pPr>
            <a:lvl4pPr marL="1828800" lvl="3" indent="-228600" algn="l">
              <a:spcBef>
                <a:spcPts val="500"/>
              </a:spcBef>
              <a:spcAft>
                <a:spcPts val="0"/>
              </a:spcAft>
              <a:buSzPts val="1000"/>
              <a:buNone/>
              <a:defRPr sz="1000"/>
            </a:lvl4pPr>
            <a:lvl5pPr marL="2286000" lvl="4" indent="-228600" algn="l">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0"/>
        <p:cNvGrpSpPr/>
        <p:nvPr/>
      </p:nvGrpSpPr>
      <p:grpSpPr>
        <a:xfrm>
          <a:off x="0" y="0"/>
          <a:ext cx="0" cy="0"/>
          <a:chOff x="0" y="0"/>
          <a:chExt cx="0" cy="0"/>
        </a:xfrm>
      </p:grpSpPr>
      <p:sp>
        <p:nvSpPr>
          <p:cNvPr id="101" name="Google Shape;101;p6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2" name="Google Shape;102;p6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sz="3200"/>
            </a:lvl1pPr>
            <a:lvl2pPr marL="914400" lvl="1" indent="-228600" algn="l">
              <a:spcBef>
                <a:spcPts val="700"/>
              </a:spcBef>
              <a:spcAft>
                <a:spcPts val="0"/>
              </a:spcAft>
              <a:buSzPts val="1400"/>
              <a:buNone/>
              <a:defRPr sz="2800"/>
            </a:lvl2pPr>
            <a:lvl3pPr marL="1371600" lvl="2" indent="-228600" algn="l">
              <a:spcBef>
                <a:spcPts val="600"/>
              </a:spcBef>
              <a:spcAft>
                <a:spcPts val="0"/>
              </a:spcAft>
              <a:buSzPts val="1400"/>
              <a:buNone/>
              <a:defRPr sz="2400"/>
            </a:lvl3pPr>
            <a:lvl4pPr marL="1828800" lvl="3" indent="-228600" algn="l">
              <a:spcBef>
                <a:spcPts val="500"/>
              </a:spcBef>
              <a:spcAft>
                <a:spcPts val="0"/>
              </a:spcAft>
              <a:buSzPts val="1400"/>
              <a:buNone/>
              <a:defRPr sz="2000"/>
            </a:lvl4pPr>
            <a:lvl5pPr marL="2286000" lvl="4" indent="-228600" algn="l">
              <a:spcBef>
                <a:spcPts val="5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3" name="Google Shape;103;p6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600"/>
              <a:buNone/>
              <a:defRPr sz="1600"/>
            </a:lvl1pPr>
            <a:lvl2pPr marL="914400" lvl="1" indent="-228600" algn="l">
              <a:spcBef>
                <a:spcPts val="700"/>
              </a:spcBef>
              <a:spcAft>
                <a:spcPts val="0"/>
              </a:spcAft>
              <a:buSzPts val="1400"/>
              <a:buNone/>
              <a:defRPr sz="1400"/>
            </a:lvl2pPr>
            <a:lvl3pPr marL="1371600" lvl="2" indent="-228600" algn="l">
              <a:spcBef>
                <a:spcPts val="600"/>
              </a:spcBef>
              <a:spcAft>
                <a:spcPts val="0"/>
              </a:spcAft>
              <a:buSzPts val="1200"/>
              <a:buNone/>
              <a:defRPr sz="1200"/>
            </a:lvl3pPr>
            <a:lvl4pPr marL="1828800" lvl="3" indent="-228600" algn="l">
              <a:spcBef>
                <a:spcPts val="500"/>
              </a:spcBef>
              <a:spcAft>
                <a:spcPts val="0"/>
              </a:spcAft>
              <a:buSzPts val="1000"/>
              <a:buNone/>
              <a:defRPr sz="1000"/>
            </a:lvl4pPr>
            <a:lvl5pPr marL="2286000" lvl="4" indent="-228600" algn="l">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57"/>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57"/>
          <p:cNvSpPr txBox="1">
            <a:spLocks noGrp="1"/>
          </p:cNvSpPr>
          <p:nvPr>
            <p:ph type="body" idx="1"/>
          </p:nvPr>
        </p:nvSpPr>
        <p:spPr>
          <a:xfrm>
            <a:off x="539750" y="1484313"/>
            <a:ext cx="8064500" cy="4032250"/>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Char char="•"/>
              <a:defRPr sz="1600">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57"/>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7"/>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68"/>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6"/>
        <p:cNvGrpSpPr/>
        <p:nvPr/>
      </p:nvGrpSpPr>
      <p:grpSpPr>
        <a:xfrm>
          <a:off x="0" y="0"/>
          <a:ext cx="0" cy="0"/>
          <a:chOff x="0" y="0"/>
          <a:chExt cx="0" cy="0"/>
        </a:xfrm>
      </p:grpSpPr>
      <p:sp>
        <p:nvSpPr>
          <p:cNvPr id="107" name="Google Shape;107;p6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8" name="Google Shape;108;p6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6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6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1" name="Google Shape;111;p6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70"/>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4" name="Google Shape;114;p70"/>
          <p:cNvSpPr txBox="1">
            <a:spLocks noGrp="1"/>
          </p:cNvSpPr>
          <p:nvPr>
            <p:ph type="body" idx="1"/>
          </p:nvPr>
        </p:nvSpPr>
        <p:spPr>
          <a:xfrm>
            <a:off x="457200" y="1600200"/>
            <a:ext cx="4032250" cy="4513263"/>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70"/>
          <p:cNvSpPr txBox="1">
            <a:spLocks noGrp="1"/>
          </p:cNvSpPr>
          <p:nvPr>
            <p:ph type="body" idx="2"/>
          </p:nvPr>
        </p:nvSpPr>
        <p:spPr>
          <a:xfrm>
            <a:off x="4641850" y="1600200"/>
            <a:ext cx="4032250" cy="4513263"/>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71"/>
          <p:cNvSpPr txBox="1">
            <a:spLocks noGrp="1"/>
          </p:cNvSpPr>
          <p:nvPr>
            <p:ph type="title"/>
          </p:nvPr>
        </p:nvSpPr>
        <p:spPr>
          <a:xfrm>
            <a:off x="623888" y="1709738"/>
            <a:ext cx="7886700" cy="2852737"/>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8" name="Google Shape;118;p71"/>
          <p:cNvSpPr txBox="1">
            <a:spLocks noGrp="1"/>
          </p:cNvSpPr>
          <p:nvPr>
            <p:ph type="body" idx="1"/>
          </p:nvPr>
        </p:nvSpPr>
        <p:spPr>
          <a:xfrm>
            <a:off x="623888" y="4589463"/>
            <a:ext cx="7886700" cy="1500187"/>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2400"/>
              <a:buNone/>
              <a:defRPr sz="2400"/>
            </a:lvl1pPr>
            <a:lvl2pPr marL="914400" lvl="1" indent="-228600" algn="l">
              <a:spcBef>
                <a:spcPts val="700"/>
              </a:spcBef>
              <a:spcAft>
                <a:spcPts val="0"/>
              </a:spcAft>
              <a:buSzPts val="2000"/>
              <a:buNone/>
              <a:defRPr sz="2000"/>
            </a:lvl2pPr>
            <a:lvl3pPr marL="1371600" lvl="2" indent="-228600" algn="l">
              <a:spcBef>
                <a:spcPts val="600"/>
              </a:spcBef>
              <a:spcAft>
                <a:spcPts val="0"/>
              </a:spcAft>
              <a:buSzPts val="1800"/>
              <a:buNone/>
              <a:defRPr sz="1800"/>
            </a:lvl3pPr>
            <a:lvl4pPr marL="1828800" lvl="3" indent="-228600" algn="l">
              <a:spcBef>
                <a:spcPts val="500"/>
              </a:spcBef>
              <a:spcAft>
                <a:spcPts val="0"/>
              </a:spcAft>
              <a:buSzPts val="1600"/>
              <a:buNone/>
              <a:defRPr sz="1600"/>
            </a:lvl4pPr>
            <a:lvl5pPr marL="2286000" lvl="4" indent="-228600" algn="l">
              <a:spcBef>
                <a:spcPts val="5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p72"/>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1" name="Google Shape;121;p72"/>
          <p:cNvSpPr txBox="1">
            <a:spLocks noGrp="1"/>
          </p:cNvSpPr>
          <p:nvPr>
            <p:ph type="body" idx="1"/>
          </p:nvPr>
        </p:nvSpPr>
        <p:spPr>
          <a:xfrm>
            <a:off x="457200" y="1600200"/>
            <a:ext cx="8216900" cy="4513262"/>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2"/>
        <p:cNvGrpSpPr/>
        <p:nvPr/>
      </p:nvGrpSpPr>
      <p:grpSpPr>
        <a:xfrm>
          <a:off x="0" y="0"/>
          <a:ext cx="0" cy="0"/>
          <a:chOff x="0" y="0"/>
          <a:chExt cx="0" cy="0"/>
        </a:xfrm>
      </p:grpSpPr>
      <p:sp>
        <p:nvSpPr>
          <p:cNvPr id="123" name="Google Shape;123;p73"/>
          <p:cNvSpPr txBox="1">
            <a:spLocks noGrp="1"/>
          </p:cNvSpPr>
          <p:nvPr>
            <p:ph type="ctrTitle"/>
          </p:nvPr>
        </p:nvSpPr>
        <p:spPr>
          <a:xfrm>
            <a:off x="1143000" y="1122363"/>
            <a:ext cx="6858000" cy="23876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4" name="Google Shape;124;p73"/>
          <p:cNvSpPr txBox="1">
            <a:spLocks noGrp="1"/>
          </p:cNvSpPr>
          <p:nvPr>
            <p:ph type="subTitle" idx="1"/>
          </p:nvPr>
        </p:nvSpPr>
        <p:spPr>
          <a:xfrm>
            <a:off x="1143000" y="3602038"/>
            <a:ext cx="6858000" cy="1655762"/>
          </a:xfrm>
          <a:prstGeom prst="rect">
            <a:avLst/>
          </a:prstGeom>
          <a:noFill/>
          <a:ln>
            <a:noFill/>
          </a:ln>
        </p:spPr>
        <p:txBody>
          <a:bodyPr spcFirstLastPara="1" wrap="square" lIns="90000" tIns="46800" rIns="90000" bIns="46800" anchor="t" anchorCtr="0">
            <a:noAutofit/>
          </a:bodyPr>
          <a:lstStyle>
            <a:lvl1pPr lvl="0" algn="ctr">
              <a:spcBef>
                <a:spcPts val="800"/>
              </a:spcBef>
              <a:spcAft>
                <a:spcPts val="0"/>
              </a:spcAft>
              <a:buSzPts val="2400"/>
              <a:buNone/>
              <a:defRPr sz="2400"/>
            </a:lvl1pPr>
            <a:lvl2pPr lvl="1" algn="ctr">
              <a:spcBef>
                <a:spcPts val="700"/>
              </a:spcBef>
              <a:spcAft>
                <a:spcPts val="0"/>
              </a:spcAft>
              <a:buSzPts val="2000"/>
              <a:buNone/>
              <a:defRPr sz="2000"/>
            </a:lvl2pPr>
            <a:lvl3pPr lvl="2" algn="ctr">
              <a:spcBef>
                <a:spcPts val="600"/>
              </a:spcBef>
              <a:spcAft>
                <a:spcPts val="0"/>
              </a:spcAft>
              <a:buSzPts val="1800"/>
              <a:buNone/>
              <a:defRPr sz="1800"/>
            </a:lvl3pPr>
            <a:lvl4pPr lvl="3" algn="ctr">
              <a:spcBef>
                <a:spcPts val="500"/>
              </a:spcBef>
              <a:spcAft>
                <a:spcPts val="0"/>
              </a:spcAft>
              <a:buSzPts val="1600"/>
              <a:buNone/>
              <a:defRPr sz="1600"/>
            </a:lvl4pPr>
            <a:lvl5pPr lvl="4" algn="ctr">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5"/>
        <p:cNvGrpSpPr/>
        <p:nvPr/>
      </p:nvGrpSpPr>
      <p:grpSpPr>
        <a:xfrm>
          <a:off x="0" y="0"/>
          <a:ext cx="0" cy="0"/>
          <a:chOff x="0" y="0"/>
          <a:chExt cx="0" cy="0"/>
        </a:xfrm>
      </p:grpSpPr>
      <p:sp>
        <p:nvSpPr>
          <p:cNvPr id="136" name="Google Shape;136;p86"/>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chemeClr val="lt1"/>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46"/>
        <p:cNvGrpSpPr/>
        <p:nvPr/>
      </p:nvGrpSpPr>
      <p:grpSpPr>
        <a:xfrm>
          <a:off x="0" y="0"/>
          <a:ext cx="0" cy="0"/>
          <a:chOff x="0" y="0"/>
          <a:chExt cx="0" cy="0"/>
        </a:xfrm>
      </p:grpSpPr>
      <p:sp>
        <p:nvSpPr>
          <p:cNvPr id="147" name="Google Shape;147;p8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2pPr>
            <a:lvl3pPr marL="1371600" lvl="2"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3pPr>
            <a:lvl4pPr marL="1828800" lvl="3"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4pPr>
            <a:lvl5pPr marL="2286000" lvl="4"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88"/>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9" name="Google Shape;149;p88"/>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88"/>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0"/>
        <p:cNvGrpSpPr/>
        <p:nvPr/>
      </p:nvGrpSpPr>
      <p:grpSpPr>
        <a:xfrm>
          <a:off x="0" y="0"/>
          <a:ext cx="0" cy="0"/>
          <a:chOff x="0" y="0"/>
          <a:chExt cx="0" cy="0"/>
        </a:xfrm>
      </p:grpSpPr>
      <p:sp>
        <p:nvSpPr>
          <p:cNvPr id="161" name="Google Shape;161;p9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Font typeface="Noto Sans Symbols"/>
              <a:buNone/>
              <a:defRPr sz="1800">
                <a:latin typeface="Source Sans Pro"/>
                <a:ea typeface="Source Sans Pro"/>
                <a:cs typeface="Source Sans Pro"/>
                <a:sym typeface="Source Sans Pro"/>
              </a:defRPr>
            </a:lvl1pPr>
            <a:lvl2pPr marL="914400" lvl="1" indent="-228600" algn="l">
              <a:spcBef>
                <a:spcPts val="360"/>
              </a:spcBef>
              <a:spcAft>
                <a:spcPts val="0"/>
              </a:spcAft>
              <a:buClr>
                <a:schemeClr val="dk1"/>
              </a:buClr>
              <a:buSzPts val="1800"/>
              <a:buFont typeface="Noto Sans Symbols"/>
              <a:buNone/>
              <a:defRPr sz="1800">
                <a:latin typeface="Source Sans Pro"/>
                <a:ea typeface="Source Sans Pro"/>
                <a:cs typeface="Source Sans Pro"/>
                <a:sym typeface="Source Sans Pro"/>
              </a:defRPr>
            </a:lvl2pPr>
            <a:lvl3pPr marL="1371600" lvl="2" indent="-228600" algn="l">
              <a:spcBef>
                <a:spcPts val="360"/>
              </a:spcBef>
              <a:spcAft>
                <a:spcPts val="0"/>
              </a:spcAft>
              <a:buClr>
                <a:schemeClr val="dk1"/>
              </a:buClr>
              <a:buSzPts val="1800"/>
              <a:buFont typeface="Noto Sans Symbols"/>
              <a:buNone/>
              <a:defRPr sz="1800">
                <a:latin typeface="Source Sans Pro"/>
                <a:ea typeface="Source Sans Pro"/>
                <a:cs typeface="Source Sans Pro"/>
                <a:sym typeface="Source Sans Pro"/>
              </a:defRPr>
            </a:lvl3pPr>
            <a:lvl4pPr marL="1828800" lvl="3" indent="-228600" algn="l">
              <a:spcBef>
                <a:spcPts val="360"/>
              </a:spcBef>
              <a:spcAft>
                <a:spcPts val="0"/>
              </a:spcAft>
              <a:buClr>
                <a:schemeClr val="dk1"/>
              </a:buClr>
              <a:buSzPts val="1800"/>
              <a:buFont typeface="Noto Sans Symbols"/>
              <a:buNone/>
              <a:defRPr sz="1800">
                <a:latin typeface="Source Sans Pro"/>
                <a:ea typeface="Source Sans Pro"/>
                <a:cs typeface="Source Sans Pro"/>
                <a:sym typeface="Source Sans Pro"/>
              </a:defRPr>
            </a:lvl4pPr>
            <a:lvl5pPr marL="2286000" lvl="4" indent="-228600" algn="l">
              <a:spcBef>
                <a:spcPts val="360"/>
              </a:spcBef>
              <a:spcAft>
                <a:spcPts val="0"/>
              </a:spcAft>
              <a:buClr>
                <a:schemeClr val="dk1"/>
              </a:buClr>
              <a:buSzPts val="1800"/>
              <a:buFont typeface="Noto Sans Symbols"/>
              <a:buNone/>
              <a:defRPr sz="1800">
                <a:latin typeface="Source Sans Pro"/>
                <a:ea typeface="Source Sans Pro"/>
                <a:cs typeface="Source Sans Pro"/>
                <a:sym typeface="Source Sans Pr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90"/>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3" name="Google Shape;163;p90"/>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90"/>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4"/>
        <p:cNvGrpSpPr/>
        <p:nvPr/>
      </p:nvGrpSpPr>
      <p:grpSpPr>
        <a:xfrm>
          <a:off x="0" y="0"/>
          <a:ext cx="0" cy="0"/>
          <a:chOff x="0" y="0"/>
          <a:chExt cx="0" cy="0"/>
        </a:xfrm>
      </p:grpSpPr>
      <p:sp>
        <p:nvSpPr>
          <p:cNvPr id="175" name="Google Shape;175;p92"/>
          <p:cNvSpPr txBox="1">
            <a:spLocks noGrp="1"/>
          </p:cNvSpPr>
          <p:nvPr>
            <p:ph type="body" idx="1"/>
          </p:nvPr>
        </p:nvSpPr>
        <p:spPr>
          <a:xfrm>
            <a:off x="457200" y="2852936"/>
            <a:ext cx="8229600" cy="327322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2pPr>
            <a:lvl3pPr marL="1371600" lvl="2"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3pPr>
            <a:lvl4pPr marL="1828800" lvl="3"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4pPr>
            <a:lvl5pPr marL="2286000" lvl="4"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92"/>
          <p:cNvSpPr txBox="1">
            <a:spLocks noGrp="1"/>
          </p:cNvSpPr>
          <p:nvPr>
            <p:ph type="body" idx="2"/>
          </p:nvPr>
        </p:nvSpPr>
        <p:spPr>
          <a:xfrm>
            <a:off x="468313" y="1484313"/>
            <a:ext cx="8207375" cy="1152525"/>
          </a:xfrm>
          <a:prstGeom prst="rect">
            <a:avLst/>
          </a:prstGeom>
          <a:noFill/>
          <a:ln>
            <a:noFill/>
          </a:ln>
        </p:spPr>
        <p:txBody>
          <a:bodyPr spcFirstLastPara="1" wrap="square" lIns="91425" tIns="45700" rIns="91425" bIns="45700" anchor="t" anchorCtr="0">
            <a:noAutofit/>
          </a:bodyPr>
          <a:lstStyle>
            <a:lvl1pPr marL="457200" lvl="0" indent="-228600" algn="just">
              <a:spcBef>
                <a:spcPts val="360"/>
              </a:spcBef>
              <a:spcAft>
                <a:spcPts val="0"/>
              </a:spcAft>
              <a:buClr>
                <a:schemeClr val="dk1"/>
              </a:buClr>
              <a:buSzPts val="1800"/>
              <a:buNone/>
              <a:defRPr sz="1800">
                <a:latin typeface="Source Sans Pro"/>
                <a:ea typeface="Source Sans Pro"/>
                <a:cs typeface="Source Sans Pro"/>
                <a:sym typeface="Source Sans Pro"/>
              </a:defRPr>
            </a:lvl1pPr>
            <a:lvl2pPr marL="914400" lvl="1" indent="-228600" algn="just">
              <a:spcBef>
                <a:spcPts val="360"/>
              </a:spcBef>
              <a:spcAft>
                <a:spcPts val="0"/>
              </a:spcAft>
              <a:buClr>
                <a:schemeClr val="dk1"/>
              </a:buClr>
              <a:buSzPts val="1800"/>
              <a:buNone/>
              <a:defRPr sz="1800"/>
            </a:lvl2pPr>
            <a:lvl3pPr marL="1371600" lvl="2" indent="-228600" algn="just">
              <a:spcBef>
                <a:spcPts val="360"/>
              </a:spcBef>
              <a:spcAft>
                <a:spcPts val="0"/>
              </a:spcAft>
              <a:buClr>
                <a:schemeClr val="dk1"/>
              </a:buClr>
              <a:buSzPts val="1800"/>
              <a:buNone/>
              <a:defRPr sz="1800"/>
            </a:lvl3pPr>
            <a:lvl4pPr marL="1828800" lvl="3" indent="-228600" algn="just">
              <a:spcBef>
                <a:spcPts val="360"/>
              </a:spcBef>
              <a:spcAft>
                <a:spcPts val="0"/>
              </a:spcAft>
              <a:buClr>
                <a:schemeClr val="dk1"/>
              </a:buClr>
              <a:buSzPts val="1800"/>
              <a:buNone/>
              <a:defRPr sz="1800"/>
            </a:lvl4pPr>
            <a:lvl5pPr marL="2286000" lvl="4" indent="-228600" algn="just">
              <a:spcBef>
                <a:spcPts val="360"/>
              </a:spcBef>
              <a:spcAft>
                <a:spcPts val="0"/>
              </a:spcAft>
              <a:buClr>
                <a:schemeClr val="dk1"/>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92"/>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8" name="Google Shape;178;p92"/>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92"/>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9"/>
        <p:cNvGrpSpPr/>
        <p:nvPr/>
      </p:nvGrpSpPr>
      <p:grpSpPr>
        <a:xfrm>
          <a:off x="0" y="0"/>
          <a:ext cx="0" cy="0"/>
          <a:chOff x="0" y="0"/>
          <a:chExt cx="0" cy="0"/>
        </a:xfrm>
      </p:grpSpPr>
      <p:sp>
        <p:nvSpPr>
          <p:cNvPr id="190" name="Google Shape;190;p9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285750" algn="l">
              <a:spcBef>
                <a:spcPts val="180"/>
              </a:spcBef>
              <a:spcAft>
                <a:spcPts val="0"/>
              </a:spcAft>
              <a:buClr>
                <a:schemeClr val="dk1"/>
              </a:buClr>
              <a:buSzPts val="900"/>
              <a:buChar char="•"/>
              <a:defRPr sz="9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1" name="Google Shape;191;p9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285750" algn="l">
              <a:spcBef>
                <a:spcPts val="180"/>
              </a:spcBef>
              <a:spcAft>
                <a:spcPts val="0"/>
              </a:spcAft>
              <a:buClr>
                <a:schemeClr val="dk1"/>
              </a:buClr>
              <a:buSzPts val="900"/>
              <a:buChar char="•"/>
              <a:defRPr sz="9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2" name="Google Shape;192;p94"/>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3" name="Google Shape;193;p94"/>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94"/>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4"/>
        <p:cNvGrpSpPr/>
        <p:nvPr/>
      </p:nvGrpSpPr>
      <p:grpSpPr>
        <a:xfrm>
          <a:off x="0" y="0"/>
          <a:ext cx="0" cy="0"/>
          <a:chOff x="0" y="0"/>
          <a:chExt cx="0" cy="0"/>
        </a:xfrm>
      </p:grpSpPr>
      <p:sp>
        <p:nvSpPr>
          <p:cNvPr id="205" name="Google Shape;205;p9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Clr>
                <a:schemeClr val="dk1"/>
              </a:buClr>
              <a:buSzPts val="1800"/>
              <a:buNone/>
              <a:defRPr sz="1800" b="1">
                <a:latin typeface="Source Sans Pro"/>
                <a:ea typeface="Source Sans Pro"/>
                <a:cs typeface="Source Sans Pro"/>
                <a:sym typeface="Source Sans Pro"/>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06" name="Google Shape;206;p9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2pPr>
            <a:lvl3pPr marL="1371600" lvl="2"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3pPr>
            <a:lvl4pPr marL="1828800" lvl="3"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4pPr>
            <a:lvl5pPr marL="2286000" lvl="4"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07" name="Google Shape;207;p9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Clr>
                <a:schemeClr val="dk1"/>
              </a:buClr>
              <a:buSzPts val="1800"/>
              <a:buNone/>
              <a:defRPr sz="1800" b="1">
                <a:latin typeface="Source Sans Pro"/>
                <a:ea typeface="Source Sans Pro"/>
                <a:cs typeface="Source Sans Pro"/>
                <a:sym typeface="Source Sans Pro"/>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08" name="Google Shape;208;p9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1pPr>
            <a:lvl2pPr marL="914400" lvl="1"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2pPr>
            <a:lvl3pPr marL="1371600" lvl="2"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3pPr>
            <a:lvl4pPr marL="1828800" lvl="3"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4pPr>
            <a:lvl5pPr marL="2286000" lvl="4" indent="-342900" algn="l">
              <a:spcBef>
                <a:spcPts val="360"/>
              </a:spcBef>
              <a:spcAft>
                <a:spcPts val="0"/>
              </a:spcAft>
              <a:buClr>
                <a:schemeClr val="dk1"/>
              </a:buClr>
              <a:buSzPts val="1800"/>
              <a:buFont typeface="Noto Sans Symbols"/>
              <a:buChar char="▪"/>
              <a:defRPr sz="1800">
                <a:latin typeface="Source Sans Pro"/>
                <a:ea typeface="Source Sans Pro"/>
                <a:cs typeface="Source Sans Pro"/>
                <a:sym typeface="Source Sans Pro"/>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09" name="Google Shape;209;p96"/>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0" name="Google Shape;210;p96"/>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96"/>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221"/>
        <p:cNvGrpSpPr/>
        <p:nvPr/>
      </p:nvGrpSpPr>
      <p:grpSpPr>
        <a:xfrm>
          <a:off x="0" y="0"/>
          <a:ext cx="0" cy="0"/>
          <a:chOff x="0" y="0"/>
          <a:chExt cx="0" cy="0"/>
        </a:xfrm>
      </p:grpSpPr>
      <p:sp>
        <p:nvSpPr>
          <p:cNvPr id="222" name="Google Shape;222;p98"/>
          <p:cNvSpPr txBox="1">
            <a:spLocks noGrp="1"/>
          </p:cNvSpPr>
          <p:nvPr>
            <p:ph type="body" idx="1"/>
          </p:nvPr>
        </p:nvSpPr>
        <p:spPr>
          <a:xfrm>
            <a:off x="457200" y="1556792"/>
            <a:ext cx="4040188" cy="4569371"/>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1pPr>
            <a:lvl2pPr marL="914400" lvl="1"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2pPr>
            <a:lvl3pPr marL="1371600" lvl="2"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3pPr>
            <a:lvl4pPr marL="1828800" lvl="3"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4pPr>
            <a:lvl5pPr marL="2286000" lvl="4"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23" name="Google Shape;223;p98"/>
          <p:cNvSpPr txBox="1">
            <a:spLocks noGrp="1"/>
          </p:cNvSpPr>
          <p:nvPr>
            <p:ph type="body" idx="2"/>
          </p:nvPr>
        </p:nvSpPr>
        <p:spPr>
          <a:xfrm>
            <a:off x="4645025" y="1556792"/>
            <a:ext cx="4041775" cy="4569371"/>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Noto Sans Symbols"/>
              <a:buNone/>
              <a:defRPr sz="1600">
                <a:latin typeface="Source Sans Pro"/>
                <a:ea typeface="Source Sans Pro"/>
                <a:cs typeface="Source Sans Pro"/>
                <a:sym typeface="Source Sans Pro"/>
              </a:defRPr>
            </a:lvl1pPr>
            <a:lvl2pPr marL="914400" lvl="1" indent="-330200" algn="l">
              <a:spcBef>
                <a:spcPts val="320"/>
              </a:spcBef>
              <a:spcAft>
                <a:spcPts val="0"/>
              </a:spcAft>
              <a:buClr>
                <a:schemeClr val="dk1"/>
              </a:buClr>
              <a:buSzPts val="1600"/>
              <a:buFont typeface="Noto Sans Symbols"/>
              <a:buChar char="▪"/>
              <a:defRPr sz="1600">
                <a:latin typeface="Source Sans Pro"/>
                <a:ea typeface="Source Sans Pro"/>
                <a:cs typeface="Source Sans Pro"/>
                <a:sym typeface="Source Sans Pro"/>
              </a:defRPr>
            </a:lvl2pPr>
            <a:lvl3pPr marL="1371600" lvl="2" indent="-330200" algn="l">
              <a:spcBef>
                <a:spcPts val="320"/>
              </a:spcBef>
              <a:spcAft>
                <a:spcPts val="0"/>
              </a:spcAft>
              <a:buClr>
                <a:schemeClr val="dk1"/>
              </a:buClr>
              <a:buSzPts val="1600"/>
              <a:buFont typeface="Noto Sans Symbols"/>
              <a:buChar char="▪"/>
              <a:defRPr sz="1600">
                <a:latin typeface="Source Sans Pro"/>
                <a:ea typeface="Source Sans Pro"/>
                <a:cs typeface="Source Sans Pro"/>
                <a:sym typeface="Source Sans Pro"/>
              </a:defRPr>
            </a:lvl3pPr>
            <a:lvl4pPr marL="1828800" lvl="3" indent="-330200" algn="l">
              <a:spcBef>
                <a:spcPts val="320"/>
              </a:spcBef>
              <a:spcAft>
                <a:spcPts val="0"/>
              </a:spcAft>
              <a:buClr>
                <a:schemeClr val="dk1"/>
              </a:buClr>
              <a:buSzPts val="1600"/>
              <a:buFont typeface="Noto Sans Symbols"/>
              <a:buChar char="▪"/>
              <a:defRPr sz="1600">
                <a:latin typeface="Source Sans Pro"/>
                <a:ea typeface="Source Sans Pro"/>
                <a:cs typeface="Source Sans Pro"/>
                <a:sym typeface="Source Sans Pro"/>
              </a:defRPr>
            </a:lvl4pPr>
            <a:lvl5pPr marL="2286000" lvl="4" indent="-330200" algn="l">
              <a:spcBef>
                <a:spcPts val="320"/>
              </a:spcBef>
              <a:spcAft>
                <a:spcPts val="0"/>
              </a:spcAft>
              <a:buClr>
                <a:schemeClr val="dk1"/>
              </a:buClr>
              <a:buSzPts val="1600"/>
              <a:buFont typeface="Noto Sans Symbols"/>
              <a:buChar char="▪"/>
              <a:defRPr sz="1600">
                <a:latin typeface="Source Sans Pro"/>
                <a:ea typeface="Source Sans Pro"/>
                <a:cs typeface="Source Sans Pro"/>
                <a:sym typeface="Source Sans Pro"/>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24" name="Google Shape;224;p98"/>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5" name="Google Shape;225;p98"/>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98"/>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36"/>
        <p:cNvGrpSpPr/>
        <p:nvPr/>
      </p:nvGrpSpPr>
      <p:grpSpPr>
        <a:xfrm>
          <a:off x="0" y="0"/>
          <a:ext cx="0" cy="0"/>
          <a:chOff x="0" y="0"/>
          <a:chExt cx="0" cy="0"/>
        </a:xfrm>
      </p:grpSpPr>
      <p:sp>
        <p:nvSpPr>
          <p:cNvPr id="237" name="Google Shape;237;p100"/>
          <p:cNvSpPr>
            <a:spLocks noGrp="1"/>
          </p:cNvSpPr>
          <p:nvPr>
            <p:ph type="pic" idx="2"/>
          </p:nvPr>
        </p:nvSpPr>
        <p:spPr>
          <a:xfrm>
            <a:off x="539552" y="1268760"/>
            <a:ext cx="8147248" cy="3744416"/>
          </a:xfrm>
          <a:prstGeom prst="rect">
            <a:avLst/>
          </a:prstGeom>
          <a:noFill/>
          <a:ln>
            <a:noFill/>
          </a:ln>
        </p:spPr>
      </p:sp>
      <p:sp>
        <p:nvSpPr>
          <p:cNvPr id="238" name="Google Shape;238;p100"/>
          <p:cNvSpPr txBox="1">
            <a:spLocks noGrp="1"/>
          </p:cNvSpPr>
          <p:nvPr>
            <p:ph type="body" idx="1"/>
          </p:nvPr>
        </p:nvSpPr>
        <p:spPr>
          <a:xfrm>
            <a:off x="498376" y="5085184"/>
            <a:ext cx="8147248"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sz="1800">
                <a:latin typeface="Source Sans Pro"/>
                <a:ea typeface="Source Sans Pro"/>
                <a:cs typeface="Source Sans Pro"/>
                <a:sym typeface="Source Sans Pro"/>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39" name="Google Shape;239;p100"/>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0" name="Google Shape;240;p100"/>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100"/>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
        <p:cNvGrpSpPr/>
        <p:nvPr/>
      </p:nvGrpSpPr>
      <p:grpSpPr>
        <a:xfrm>
          <a:off x="0" y="0"/>
          <a:ext cx="0" cy="0"/>
          <a:chOff x="0" y="0"/>
          <a:chExt cx="0" cy="0"/>
        </a:xfrm>
      </p:grpSpPr>
      <p:sp>
        <p:nvSpPr>
          <p:cNvPr id="36" name="Google Shape;36;p74"/>
          <p:cNvSpPr txBox="1">
            <a:spLocks noGrp="1"/>
          </p:cNvSpPr>
          <p:nvPr>
            <p:ph type="title"/>
          </p:nvPr>
        </p:nvSpPr>
        <p:spPr>
          <a:xfrm rot="5400000">
            <a:off x="4727575" y="2166938"/>
            <a:ext cx="5838825" cy="2054225"/>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74"/>
          <p:cNvSpPr txBox="1">
            <a:spLocks noGrp="1"/>
          </p:cNvSpPr>
          <p:nvPr>
            <p:ph type="body" idx="1"/>
          </p:nvPr>
        </p:nvSpPr>
        <p:spPr>
          <a:xfrm rot="5400000">
            <a:off x="542925" y="188913"/>
            <a:ext cx="5838825" cy="6010275"/>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8"/>
        <p:cNvGrpSpPr/>
        <p:nvPr/>
      </p:nvGrpSpPr>
      <p:grpSpPr>
        <a:xfrm>
          <a:off x="0" y="0"/>
          <a:ext cx="0" cy="0"/>
          <a:chOff x="0" y="0"/>
          <a:chExt cx="0" cy="0"/>
        </a:xfrm>
      </p:grpSpPr>
      <p:sp>
        <p:nvSpPr>
          <p:cNvPr id="39" name="Google Shape;39;p75"/>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75"/>
          <p:cNvSpPr txBox="1">
            <a:spLocks noGrp="1"/>
          </p:cNvSpPr>
          <p:nvPr>
            <p:ph type="body" idx="1"/>
          </p:nvPr>
        </p:nvSpPr>
        <p:spPr>
          <a:xfrm rot="5400000">
            <a:off x="2309019" y="-251619"/>
            <a:ext cx="4513262" cy="8216900"/>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p76"/>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 name="Google Shape;43;p76"/>
          <p:cNvSpPr>
            <a:spLocks noGrp="1"/>
          </p:cNvSpPr>
          <p:nvPr>
            <p:ph type="pic" idx="2"/>
          </p:nvPr>
        </p:nvSpPr>
        <p:spPr>
          <a:xfrm>
            <a:off x="3887788" y="987425"/>
            <a:ext cx="4629150" cy="4873625"/>
          </a:xfrm>
          <a:prstGeom prst="rect">
            <a:avLst/>
          </a:prstGeom>
          <a:noFill/>
          <a:ln>
            <a:noFill/>
          </a:ln>
        </p:spPr>
      </p:sp>
      <p:sp>
        <p:nvSpPr>
          <p:cNvPr id="44" name="Google Shape;44;p76"/>
          <p:cNvSpPr txBox="1">
            <a:spLocks noGrp="1"/>
          </p:cNvSpPr>
          <p:nvPr>
            <p:ph type="body" idx="1"/>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600"/>
              <a:buNone/>
              <a:defRPr sz="1600"/>
            </a:lvl1pPr>
            <a:lvl2pPr marL="914400" lvl="1" indent="-228600" algn="l">
              <a:spcBef>
                <a:spcPts val="700"/>
              </a:spcBef>
              <a:spcAft>
                <a:spcPts val="0"/>
              </a:spcAft>
              <a:buSzPts val="1400"/>
              <a:buNone/>
              <a:defRPr sz="1400"/>
            </a:lvl2pPr>
            <a:lvl3pPr marL="1371600" lvl="2" indent="-228600" algn="l">
              <a:spcBef>
                <a:spcPts val="600"/>
              </a:spcBef>
              <a:spcAft>
                <a:spcPts val="0"/>
              </a:spcAft>
              <a:buSzPts val="1200"/>
              <a:buNone/>
              <a:defRPr sz="1200"/>
            </a:lvl3pPr>
            <a:lvl4pPr marL="1828800" lvl="3" indent="-228600" algn="l">
              <a:spcBef>
                <a:spcPts val="500"/>
              </a:spcBef>
              <a:spcAft>
                <a:spcPts val="0"/>
              </a:spcAft>
              <a:buSzPts val="1000"/>
              <a:buNone/>
              <a:defRPr sz="1000"/>
            </a:lvl4pPr>
            <a:lvl5pPr marL="2286000" lvl="4" indent="-228600" algn="l">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77"/>
          <p:cNvSpPr txBox="1">
            <a:spLocks noGrp="1"/>
          </p:cNvSpPr>
          <p:nvPr>
            <p:ph type="title"/>
          </p:nvPr>
        </p:nvSpPr>
        <p:spPr>
          <a:xfrm>
            <a:off x="630238" y="457200"/>
            <a:ext cx="2949575" cy="1600200"/>
          </a:xfrm>
          <a:prstGeom prst="rect">
            <a:avLst/>
          </a:prstGeom>
          <a:noFill/>
          <a:ln>
            <a:noFill/>
          </a:ln>
        </p:spPr>
        <p:txBody>
          <a:bodyPr spcFirstLastPara="1" wrap="square" lIns="90000" tIns="46800" rIns="90000" bIns="46800" anchor="b" anchorCtr="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7"/>
          <p:cNvSpPr txBox="1">
            <a:spLocks noGrp="1"/>
          </p:cNvSpPr>
          <p:nvPr>
            <p:ph type="body" idx="1"/>
          </p:nvPr>
        </p:nvSpPr>
        <p:spPr>
          <a:xfrm>
            <a:off x="3887788" y="987425"/>
            <a:ext cx="4629150" cy="4873625"/>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sz="3200"/>
            </a:lvl1pPr>
            <a:lvl2pPr marL="914400" lvl="1" indent="-228600" algn="l">
              <a:spcBef>
                <a:spcPts val="700"/>
              </a:spcBef>
              <a:spcAft>
                <a:spcPts val="0"/>
              </a:spcAft>
              <a:buSzPts val="1400"/>
              <a:buNone/>
              <a:defRPr sz="2800"/>
            </a:lvl2pPr>
            <a:lvl3pPr marL="1371600" lvl="2" indent="-228600" algn="l">
              <a:spcBef>
                <a:spcPts val="600"/>
              </a:spcBef>
              <a:spcAft>
                <a:spcPts val="0"/>
              </a:spcAft>
              <a:buSzPts val="1400"/>
              <a:buNone/>
              <a:defRPr sz="2400"/>
            </a:lvl3pPr>
            <a:lvl4pPr marL="1828800" lvl="3" indent="-228600" algn="l">
              <a:spcBef>
                <a:spcPts val="500"/>
              </a:spcBef>
              <a:spcAft>
                <a:spcPts val="0"/>
              </a:spcAft>
              <a:buSzPts val="1400"/>
              <a:buNone/>
              <a:defRPr sz="2000"/>
            </a:lvl4pPr>
            <a:lvl5pPr marL="2286000" lvl="4" indent="-228600" algn="l">
              <a:spcBef>
                <a:spcPts val="5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77"/>
          <p:cNvSpPr txBox="1">
            <a:spLocks noGrp="1"/>
          </p:cNvSpPr>
          <p:nvPr>
            <p:ph type="body" idx="2"/>
          </p:nvPr>
        </p:nvSpPr>
        <p:spPr>
          <a:xfrm>
            <a:off x="630238" y="2057400"/>
            <a:ext cx="2949575" cy="3811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600"/>
              <a:buNone/>
              <a:defRPr sz="1600"/>
            </a:lvl1pPr>
            <a:lvl2pPr marL="914400" lvl="1" indent="-228600" algn="l">
              <a:spcBef>
                <a:spcPts val="700"/>
              </a:spcBef>
              <a:spcAft>
                <a:spcPts val="0"/>
              </a:spcAft>
              <a:buSzPts val="1400"/>
              <a:buNone/>
              <a:defRPr sz="1400"/>
            </a:lvl2pPr>
            <a:lvl3pPr marL="1371600" lvl="2" indent="-228600" algn="l">
              <a:spcBef>
                <a:spcPts val="600"/>
              </a:spcBef>
              <a:spcAft>
                <a:spcPts val="0"/>
              </a:spcAft>
              <a:buSzPts val="1200"/>
              <a:buNone/>
              <a:defRPr sz="1200"/>
            </a:lvl3pPr>
            <a:lvl4pPr marL="1828800" lvl="3" indent="-228600" algn="l">
              <a:spcBef>
                <a:spcPts val="500"/>
              </a:spcBef>
              <a:spcAft>
                <a:spcPts val="0"/>
              </a:spcAft>
              <a:buSzPts val="1000"/>
              <a:buNone/>
              <a:defRPr sz="1000"/>
            </a:lvl4pPr>
            <a:lvl5pPr marL="2286000" lvl="4" indent="-228600" algn="l">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8"/>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79"/>
          <p:cNvSpPr txBox="1">
            <a:spLocks noGrp="1"/>
          </p:cNvSpPr>
          <p:nvPr>
            <p:ph type="title"/>
          </p:nvPr>
        </p:nvSpPr>
        <p:spPr>
          <a:xfrm>
            <a:off x="630238" y="365125"/>
            <a:ext cx="7886700" cy="1325563"/>
          </a:xfrm>
          <a:prstGeom prst="rect">
            <a:avLst/>
          </a:prstGeom>
          <a:noFill/>
          <a:ln>
            <a:noFill/>
          </a:ln>
        </p:spPr>
        <p:txBody>
          <a:bodyPr spcFirstLastPara="1" wrap="square" lIns="90000" tIns="46800" rIns="90000" bIns="468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79"/>
          <p:cNvSpPr txBox="1">
            <a:spLocks noGrp="1"/>
          </p:cNvSpPr>
          <p:nvPr>
            <p:ph type="body" idx="1"/>
          </p:nvPr>
        </p:nvSpPr>
        <p:spPr>
          <a:xfrm>
            <a:off x="630238" y="1681163"/>
            <a:ext cx="3868737" cy="82391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79"/>
          <p:cNvSpPr txBox="1">
            <a:spLocks noGrp="1"/>
          </p:cNvSpPr>
          <p:nvPr>
            <p:ph type="body" idx="2"/>
          </p:nvPr>
        </p:nvSpPr>
        <p:spPr>
          <a:xfrm>
            <a:off x="630238" y="2505075"/>
            <a:ext cx="3868737" cy="3684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79"/>
          <p:cNvSpPr txBox="1">
            <a:spLocks noGrp="1"/>
          </p:cNvSpPr>
          <p:nvPr>
            <p:ph type="body" idx="3"/>
          </p:nvPr>
        </p:nvSpPr>
        <p:spPr>
          <a:xfrm>
            <a:off x="4629150" y="1681163"/>
            <a:ext cx="3887788" cy="823912"/>
          </a:xfrm>
          <a:prstGeom prst="rect">
            <a:avLst/>
          </a:prstGeom>
          <a:noFill/>
          <a:ln>
            <a:noFill/>
          </a:ln>
        </p:spPr>
        <p:txBody>
          <a:bodyPr spcFirstLastPara="1" wrap="square" lIns="90000" tIns="46800" rIns="90000" bIns="46800" anchor="b" anchorCtr="0">
            <a:noAutofit/>
          </a:bodyPr>
          <a:lstStyle>
            <a:lvl1pPr marL="457200" lvl="0" indent="-228600" algn="l">
              <a:spcBef>
                <a:spcPts val="800"/>
              </a:spcBef>
              <a:spcAft>
                <a:spcPts val="0"/>
              </a:spcAft>
              <a:buSzPts val="2400"/>
              <a:buNone/>
              <a:defRPr sz="2400" b="1"/>
            </a:lvl1pPr>
            <a:lvl2pPr marL="914400" lvl="1" indent="-228600" algn="l">
              <a:spcBef>
                <a:spcPts val="7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500"/>
              </a:spcBef>
              <a:spcAft>
                <a:spcPts val="0"/>
              </a:spcAft>
              <a:buSzPts val="1600"/>
              <a:buNone/>
              <a:defRPr sz="1600" b="1"/>
            </a:lvl4pPr>
            <a:lvl5pPr marL="2286000" lvl="4" indent="-228600" algn="l">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79"/>
          <p:cNvSpPr txBox="1">
            <a:spLocks noGrp="1"/>
          </p:cNvSpPr>
          <p:nvPr>
            <p:ph type="body" idx="4"/>
          </p:nvPr>
        </p:nvSpPr>
        <p:spPr>
          <a:xfrm>
            <a:off x="4629150" y="2505075"/>
            <a:ext cx="3887788" cy="3684588"/>
          </a:xfrm>
          <a:prstGeom prst="rect">
            <a:avLst/>
          </a:prstGeom>
          <a:noFill/>
          <a:ln>
            <a:noFill/>
          </a:ln>
        </p:spPr>
        <p:txBody>
          <a:bodyPr spcFirstLastPara="1" wrap="square" lIns="90000" tIns="46800" rIns="90000" bIns="46800" anchor="t" anchorCtr="0">
            <a:noAutofit/>
          </a:bodyPr>
          <a:lstStyle>
            <a:lvl1pPr marL="457200" lvl="0" indent="-228600" algn="l">
              <a:spcBef>
                <a:spcPts val="800"/>
              </a:spcBef>
              <a:spcAft>
                <a:spcPts val="0"/>
              </a:spcAft>
              <a:buSzPts val="1400"/>
              <a:buNone/>
              <a:defRPr/>
            </a:lvl1pPr>
            <a:lvl2pPr marL="914400" lvl="1" indent="-228600" algn="l">
              <a:spcBef>
                <a:spcPts val="700"/>
              </a:spcBef>
              <a:spcAft>
                <a:spcPts val="0"/>
              </a:spcAft>
              <a:buSzPts val="1400"/>
              <a:buNone/>
              <a:defRPr/>
            </a:lvl2pPr>
            <a:lvl3pPr marL="1371600" lvl="2" indent="-228600" algn="l">
              <a:spcBef>
                <a:spcPts val="600"/>
              </a:spcBef>
              <a:spcAft>
                <a:spcPts val="0"/>
              </a:spcAft>
              <a:buSzPts val="1400"/>
              <a:buNone/>
              <a:defRPr/>
            </a:lvl3pPr>
            <a:lvl4pPr marL="1828800" lvl="3" indent="-228600" algn="l">
              <a:spcBef>
                <a:spcPts val="500"/>
              </a:spcBef>
              <a:spcAft>
                <a:spcPts val="0"/>
              </a:spcAft>
              <a:buSzPts val="1400"/>
              <a:buNone/>
              <a:defRPr/>
            </a:lvl4pPr>
            <a:lvl5pPr marL="2286000" lvl="4" indent="-228600" algn="l">
              <a:spcBef>
                <a:spcPts val="5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2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30.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3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32.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7.xml"/><Relationship Id="rId1"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4"/>
          <p:cNvPicPr preferRelativeResize="0"/>
          <p:nvPr/>
        </p:nvPicPr>
        <p:blipFill rotWithShape="1">
          <a:blip r:embed="rId3">
            <a:alphaModFix/>
          </a:blip>
          <a:srcRect/>
          <a:stretch/>
        </p:blipFill>
        <p:spPr>
          <a:xfrm>
            <a:off x="2124075" y="1052512"/>
            <a:ext cx="4535487" cy="1800225"/>
          </a:xfrm>
          <a:prstGeom prst="rect">
            <a:avLst/>
          </a:prstGeom>
          <a:noFill/>
          <a:ln>
            <a:noFill/>
          </a:ln>
        </p:spPr>
      </p:pic>
      <p:sp>
        <p:nvSpPr>
          <p:cNvPr id="11" name="Google Shape;11;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2" name="Google Shape;12;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cxnSp>
        <p:nvCxnSpPr>
          <p:cNvPr id="166" name="Google Shape;166;p91"/>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cxnSp>
        <p:nvCxnSpPr>
          <p:cNvPr id="167" name="Google Shape;167;p91"/>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68" name="Google Shape;168;p91"/>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pic>
        <p:nvPicPr>
          <p:cNvPr id="169" name="Google Shape;169;p91"/>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170" name="Google Shape;170;p9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1" name="Google Shape;171;p9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2" name="Google Shape;172;p91"/>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3" name="Google Shape;173;p91"/>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cxnSp>
        <p:nvCxnSpPr>
          <p:cNvPr id="181" name="Google Shape;181;p93"/>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82" name="Google Shape;182;p93"/>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cxnSp>
        <p:nvCxnSpPr>
          <p:cNvPr id="183" name="Google Shape;183;p93"/>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pic>
        <p:nvPicPr>
          <p:cNvPr id="184" name="Google Shape;184;p93"/>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185" name="Google Shape;185;p9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6" name="Google Shape;186;p9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7" name="Google Shape;187;p93"/>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93"/>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cxnSp>
        <p:nvCxnSpPr>
          <p:cNvPr id="196" name="Google Shape;196;p95"/>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97" name="Google Shape;197;p95"/>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cxnSp>
        <p:nvCxnSpPr>
          <p:cNvPr id="198" name="Google Shape;198;p95"/>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pic>
        <p:nvPicPr>
          <p:cNvPr id="199" name="Google Shape;199;p95"/>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200" name="Google Shape;200;p9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1" name="Google Shape;201;p9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2" name="Google Shape;202;p95"/>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95"/>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cxnSp>
        <p:nvCxnSpPr>
          <p:cNvPr id="213" name="Google Shape;213;p97"/>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214" name="Google Shape;214;p97"/>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cxnSp>
        <p:nvCxnSpPr>
          <p:cNvPr id="215" name="Google Shape;215;p97"/>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pic>
        <p:nvPicPr>
          <p:cNvPr id="216" name="Google Shape;216;p97"/>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217" name="Google Shape;217;p9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18" name="Google Shape;218;p9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9" name="Google Shape;219;p97"/>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0" name="Google Shape;220;p97"/>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cxnSp>
        <p:nvCxnSpPr>
          <p:cNvPr id="228" name="Google Shape;228;p99"/>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229" name="Google Shape;229;p99"/>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cxnSp>
        <p:nvCxnSpPr>
          <p:cNvPr id="230" name="Google Shape;230;p99"/>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pic>
        <p:nvPicPr>
          <p:cNvPr id="231" name="Google Shape;231;p99"/>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232" name="Google Shape;232;p9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3" name="Google Shape;233;p9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4" name="Google Shape;234;p99"/>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5" name="Google Shape;235;p99"/>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cxnSp>
        <p:nvCxnSpPr>
          <p:cNvPr id="16" name="Google Shape;16;p56"/>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cxnSp>
        <p:nvCxnSpPr>
          <p:cNvPr id="17" name="Google Shape;17;p56"/>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8" name="Google Shape;18;p56"/>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pic>
        <p:nvPicPr>
          <p:cNvPr id="19" name="Google Shape;19;p56"/>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20" name="Google Shape;20;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1" name="Google Shape;21;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56"/>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strike="noStrike" cap="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56"/>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
        <p:cNvGrpSpPr/>
        <p:nvPr/>
      </p:nvGrpSpPr>
      <p:grpSpPr>
        <a:xfrm>
          <a:off x="0" y="0"/>
          <a:ext cx="0" cy="0"/>
          <a:chOff x="0" y="0"/>
          <a:chExt cx="0" cy="0"/>
        </a:xfrm>
      </p:grpSpPr>
      <p:pic>
        <p:nvPicPr>
          <p:cNvPr id="30" name="Google Shape;30;p58"/>
          <p:cNvPicPr preferRelativeResize="0"/>
          <p:nvPr/>
        </p:nvPicPr>
        <p:blipFill rotWithShape="1">
          <a:blip r:embed="rId13">
            <a:alphaModFix/>
          </a:blip>
          <a:srcRect r="7086" b="7998"/>
          <a:stretch/>
        </p:blipFill>
        <p:spPr>
          <a:xfrm>
            <a:off x="-90487" y="0"/>
            <a:ext cx="9234487" cy="6858000"/>
          </a:xfrm>
          <a:prstGeom prst="rect">
            <a:avLst/>
          </a:prstGeom>
          <a:noFill/>
          <a:ln>
            <a:noFill/>
          </a:ln>
        </p:spPr>
      </p:pic>
      <p:cxnSp>
        <p:nvCxnSpPr>
          <p:cNvPr id="31" name="Google Shape;31;p58"/>
          <p:cNvCxnSpPr/>
          <p:nvPr/>
        </p:nvCxnSpPr>
        <p:spPr>
          <a:xfrm>
            <a:off x="395287" y="1125537"/>
            <a:ext cx="8353425" cy="1587"/>
          </a:xfrm>
          <a:prstGeom prst="straightConnector1">
            <a:avLst/>
          </a:prstGeom>
          <a:noFill/>
          <a:ln w="9525" cap="sq" cmpd="sng">
            <a:solidFill>
              <a:srgbClr val="404040"/>
            </a:solidFill>
            <a:prstDash val="solid"/>
            <a:miter lim="800000"/>
            <a:headEnd type="none" w="med" len="med"/>
            <a:tailEnd type="none" w="med" len="med"/>
          </a:ln>
        </p:spPr>
      </p:cxnSp>
      <p:sp>
        <p:nvSpPr>
          <p:cNvPr id="32" name="Google Shape;32;p58"/>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marR="0" lvl="0"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9pPr>
          </a:lstStyle>
          <a:p>
            <a:endParaRPr/>
          </a:p>
        </p:txBody>
      </p:sp>
      <p:sp>
        <p:nvSpPr>
          <p:cNvPr id="33" name="Google Shape;33;p58"/>
          <p:cNvSpPr txBox="1">
            <a:spLocks noGrp="1"/>
          </p:cNvSpPr>
          <p:nvPr>
            <p:ph type="body" idx="1"/>
          </p:nvPr>
        </p:nvSpPr>
        <p:spPr>
          <a:xfrm>
            <a:off x="457200" y="1600200"/>
            <a:ext cx="8216900" cy="45132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800"/>
              </a:spcBef>
              <a:spcAft>
                <a:spcPts val="0"/>
              </a:spcAft>
              <a:buSzPts val="1400"/>
              <a:buNone/>
              <a:defRPr sz="3200" b="0" i="0" u="none" strike="noStrike" cap="none">
                <a:solidFill>
                  <a:srgbClr val="000000"/>
                </a:solidFill>
                <a:latin typeface="Calibri"/>
                <a:ea typeface="Calibri"/>
                <a:cs typeface="Calibri"/>
                <a:sym typeface="Calibri"/>
              </a:defRPr>
            </a:lvl1pPr>
            <a:lvl2pPr marL="914400" marR="0" lvl="1" indent="-228600" algn="l" rtl="0">
              <a:spcBef>
                <a:spcPts val="700"/>
              </a:spcBef>
              <a:spcAft>
                <a:spcPts val="0"/>
              </a:spcAft>
              <a:buSzPts val="1400"/>
              <a:buNone/>
              <a:defRPr sz="2800" b="0" i="0" u="none" strike="noStrike" cap="none">
                <a:solidFill>
                  <a:srgbClr val="000000"/>
                </a:solidFill>
                <a:latin typeface="Calibri"/>
                <a:ea typeface="Calibri"/>
                <a:cs typeface="Calibri"/>
                <a:sym typeface="Calibri"/>
              </a:defRPr>
            </a:lvl2pPr>
            <a:lvl3pPr marL="1371600" marR="0" lvl="2" indent="-228600" algn="l" rtl="0">
              <a:spcBef>
                <a:spcPts val="600"/>
              </a:spcBef>
              <a:spcAft>
                <a:spcPts val="0"/>
              </a:spcAft>
              <a:buSzPts val="1400"/>
              <a:buNone/>
              <a:defRPr sz="2400" b="0" i="0" u="none" strike="noStrike" cap="none">
                <a:solidFill>
                  <a:srgbClr val="000000"/>
                </a:solidFill>
                <a:latin typeface="Calibri"/>
                <a:ea typeface="Calibri"/>
                <a:cs typeface="Calibri"/>
                <a:sym typeface="Calibri"/>
              </a:defRPr>
            </a:lvl3pPr>
            <a:lvl4pPr marL="1828800" marR="0" lvl="3"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4pPr>
            <a:lvl5pPr marL="2286000" marR="0" lvl="4"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cxnSp>
        <p:nvCxnSpPr>
          <p:cNvPr id="71" name="Google Shape;71;p60"/>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72" name="Google Shape;72;p60"/>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cxnSp>
        <p:nvCxnSpPr>
          <p:cNvPr id="73" name="Google Shape;73;p60"/>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pic>
        <p:nvPicPr>
          <p:cNvPr id="74" name="Google Shape;74;p60"/>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75" name="Google Shape;75;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6" name="Google Shape;76;p6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60"/>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60"/>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62"/>
          <p:cNvPicPr preferRelativeResize="0"/>
          <p:nvPr/>
        </p:nvPicPr>
        <p:blipFill rotWithShape="1">
          <a:blip r:embed="rId13">
            <a:alphaModFix/>
          </a:blip>
          <a:srcRect r="7086" b="7998"/>
          <a:stretch/>
        </p:blipFill>
        <p:spPr>
          <a:xfrm>
            <a:off x="-90487" y="0"/>
            <a:ext cx="9234487" cy="6858000"/>
          </a:xfrm>
          <a:prstGeom prst="rect">
            <a:avLst/>
          </a:prstGeom>
          <a:noFill/>
          <a:ln>
            <a:noFill/>
          </a:ln>
        </p:spPr>
      </p:pic>
      <p:cxnSp>
        <p:nvCxnSpPr>
          <p:cNvPr id="86" name="Google Shape;86;p62"/>
          <p:cNvCxnSpPr/>
          <p:nvPr/>
        </p:nvCxnSpPr>
        <p:spPr>
          <a:xfrm>
            <a:off x="395287" y="1125537"/>
            <a:ext cx="8353425" cy="1587"/>
          </a:xfrm>
          <a:prstGeom prst="straightConnector1">
            <a:avLst/>
          </a:prstGeom>
          <a:noFill/>
          <a:ln w="9525" cap="sq" cmpd="sng">
            <a:solidFill>
              <a:srgbClr val="404040"/>
            </a:solidFill>
            <a:prstDash val="solid"/>
            <a:miter lim="800000"/>
            <a:headEnd type="none" w="med" len="med"/>
            <a:tailEnd type="none" w="med" len="med"/>
          </a:ln>
        </p:spPr>
      </p:cxnSp>
      <p:sp>
        <p:nvSpPr>
          <p:cNvPr id="87" name="Google Shape;87;p62"/>
          <p:cNvSpPr txBox="1">
            <a:spLocks noGrp="1"/>
          </p:cNvSpPr>
          <p:nvPr>
            <p:ph type="title"/>
          </p:nvPr>
        </p:nvSpPr>
        <p:spPr>
          <a:xfrm>
            <a:off x="457200" y="274637"/>
            <a:ext cx="8216900" cy="1130300"/>
          </a:xfrm>
          <a:prstGeom prst="rect">
            <a:avLst/>
          </a:prstGeom>
          <a:noFill/>
          <a:ln>
            <a:noFill/>
          </a:ln>
        </p:spPr>
        <p:txBody>
          <a:bodyPr spcFirstLastPara="1" wrap="square" lIns="90000" tIns="46800" rIns="90000" bIns="46800" anchor="ctr" anchorCtr="0">
            <a:noAutofit/>
          </a:bodyPr>
          <a:lstStyle>
            <a:lvl1pPr marR="0" lvl="0"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rgbClr val="000000"/>
                </a:solidFill>
                <a:latin typeface="Calibri"/>
                <a:ea typeface="Calibri"/>
                <a:cs typeface="Calibri"/>
                <a:sym typeface="Calibri"/>
              </a:defRPr>
            </a:lvl9pPr>
          </a:lstStyle>
          <a:p>
            <a:endParaRPr/>
          </a:p>
        </p:txBody>
      </p:sp>
      <p:sp>
        <p:nvSpPr>
          <p:cNvPr id="88" name="Google Shape;88;p62"/>
          <p:cNvSpPr txBox="1">
            <a:spLocks noGrp="1"/>
          </p:cNvSpPr>
          <p:nvPr>
            <p:ph type="body" idx="1"/>
          </p:nvPr>
        </p:nvSpPr>
        <p:spPr>
          <a:xfrm>
            <a:off x="457200" y="1600200"/>
            <a:ext cx="8216900" cy="4513262"/>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800"/>
              </a:spcBef>
              <a:spcAft>
                <a:spcPts val="0"/>
              </a:spcAft>
              <a:buSzPts val="1400"/>
              <a:buNone/>
              <a:defRPr sz="3200" b="0" i="0" u="none" strike="noStrike" cap="none">
                <a:solidFill>
                  <a:srgbClr val="000000"/>
                </a:solidFill>
                <a:latin typeface="Calibri"/>
                <a:ea typeface="Calibri"/>
                <a:cs typeface="Calibri"/>
                <a:sym typeface="Calibri"/>
              </a:defRPr>
            </a:lvl1pPr>
            <a:lvl2pPr marL="914400" marR="0" lvl="1" indent="-228600" algn="l" rtl="0">
              <a:spcBef>
                <a:spcPts val="700"/>
              </a:spcBef>
              <a:spcAft>
                <a:spcPts val="0"/>
              </a:spcAft>
              <a:buSzPts val="1400"/>
              <a:buNone/>
              <a:defRPr sz="2800" b="0" i="0" u="none" strike="noStrike" cap="none">
                <a:solidFill>
                  <a:srgbClr val="000000"/>
                </a:solidFill>
                <a:latin typeface="Calibri"/>
                <a:ea typeface="Calibri"/>
                <a:cs typeface="Calibri"/>
                <a:sym typeface="Calibri"/>
              </a:defRPr>
            </a:lvl2pPr>
            <a:lvl3pPr marL="1371600" marR="0" lvl="2" indent="-228600" algn="l" rtl="0">
              <a:spcBef>
                <a:spcPts val="600"/>
              </a:spcBef>
              <a:spcAft>
                <a:spcPts val="0"/>
              </a:spcAft>
              <a:buSzPts val="1400"/>
              <a:buNone/>
              <a:defRPr sz="2400" b="0" i="0" u="none" strike="noStrike" cap="none">
                <a:solidFill>
                  <a:srgbClr val="000000"/>
                </a:solidFill>
                <a:latin typeface="Calibri"/>
                <a:ea typeface="Calibri"/>
                <a:cs typeface="Calibri"/>
                <a:sym typeface="Calibri"/>
              </a:defRPr>
            </a:lvl3pPr>
            <a:lvl4pPr marL="1828800" marR="0" lvl="3"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4pPr>
            <a:lvl5pPr marL="2286000" marR="0" lvl="4" indent="-228600" algn="l" rtl="0">
              <a:spcBef>
                <a:spcPts val="500"/>
              </a:spcBef>
              <a:spcAft>
                <a:spcPts val="0"/>
              </a:spcAft>
              <a:buSzPts val="1400"/>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27" name="Google Shape;127;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Google Shape;128;p84"/>
          <p:cNvSpPr txBox="1">
            <a:spLocks noGrp="1"/>
          </p:cNvSpPr>
          <p:nvPr>
            <p:ph type="ftr" idx="11"/>
          </p:nvPr>
        </p:nvSpPr>
        <p:spPr>
          <a:xfrm>
            <a:off x="1042987" y="6356350"/>
            <a:ext cx="5113337" cy="38576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84"/>
          <p:cNvSpPr txBox="1">
            <a:spLocks noGrp="1"/>
          </p:cNvSpPr>
          <p:nvPr>
            <p:ph type="sldNum" idx="12"/>
          </p:nvPr>
        </p:nvSpPr>
        <p:spPr>
          <a:xfrm>
            <a:off x="422275" y="6356350"/>
            <a:ext cx="47783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r"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pic>
        <p:nvPicPr>
          <p:cNvPr id="131" name="Google Shape;131;p85"/>
          <p:cNvPicPr preferRelativeResize="0"/>
          <p:nvPr/>
        </p:nvPicPr>
        <p:blipFill rotWithShape="1">
          <a:blip r:embed="rId3">
            <a:alphaModFix/>
          </a:blip>
          <a:srcRect r="7086" b="8000"/>
          <a:stretch/>
        </p:blipFill>
        <p:spPr>
          <a:xfrm>
            <a:off x="-90487" y="0"/>
            <a:ext cx="9234487" cy="6858000"/>
          </a:xfrm>
          <a:prstGeom prst="rect">
            <a:avLst/>
          </a:prstGeom>
          <a:noFill/>
          <a:ln>
            <a:noFill/>
          </a:ln>
        </p:spPr>
      </p:pic>
      <p:cxnSp>
        <p:nvCxnSpPr>
          <p:cNvPr id="132" name="Google Shape;132;p85"/>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sp>
        <p:nvSpPr>
          <p:cNvPr id="133" name="Google Shape;133;p8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34" name="Google Shape;134;p8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cxnSp>
        <p:nvCxnSpPr>
          <p:cNvPr id="138" name="Google Shape;138;p87"/>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cxnSp>
        <p:nvCxnSpPr>
          <p:cNvPr id="139" name="Google Shape;139;p87"/>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40" name="Google Shape;140;p87"/>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pic>
        <p:nvPicPr>
          <p:cNvPr id="141" name="Google Shape;141;p87"/>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142" name="Google Shape;142;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43" name="Google Shape;143;p8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4" name="Google Shape;144;p87"/>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5" name="Google Shape;145;p87"/>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cxnSp>
        <p:nvCxnSpPr>
          <p:cNvPr id="152" name="Google Shape;152;p89"/>
          <p:cNvCxnSpPr/>
          <p:nvPr/>
        </p:nvCxnSpPr>
        <p:spPr>
          <a:xfrm>
            <a:off x="395287" y="1125537"/>
            <a:ext cx="8353425" cy="0"/>
          </a:xfrm>
          <a:prstGeom prst="straightConnector1">
            <a:avLst/>
          </a:prstGeom>
          <a:noFill/>
          <a:ln w="9525" cap="flat" cmpd="sng">
            <a:solidFill>
              <a:srgbClr val="404040"/>
            </a:solidFill>
            <a:prstDash val="solid"/>
            <a:miter lim="800000"/>
            <a:headEnd type="none" w="med" len="med"/>
            <a:tailEnd type="none" w="med" len="med"/>
          </a:ln>
        </p:spPr>
      </p:cxnSp>
      <p:cxnSp>
        <p:nvCxnSpPr>
          <p:cNvPr id="153" name="Google Shape;153;p89"/>
          <p:cNvCxnSpPr/>
          <p:nvPr/>
        </p:nvCxnSpPr>
        <p:spPr>
          <a:xfrm>
            <a:off x="395287" y="6308725"/>
            <a:ext cx="6192837" cy="0"/>
          </a:xfrm>
          <a:prstGeom prst="straightConnector1">
            <a:avLst/>
          </a:prstGeom>
          <a:noFill/>
          <a:ln w="9525" cap="flat" cmpd="sng">
            <a:solidFill>
              <a:srgbClr val="404040"/>
            </a:solidFill>
            <a:prstDash val="solid"/>
            <a:miter lim="800000"/>
            <a:headEnd type="none" w="med" len="med"/>
            <a:tailEnd type="none" w="med" len="med"/>
          </a:ln>
        </p:spPr>
      </p:cxnSp>
      <p:cxnSp>
        <p:nvCxnSpPr>
          <p:cNvPr id="154" name="Google Shape;154;p89"/>
          <p:cNvCxnSpPr/>
          <p:nvPr/>
        </p:nvCxnSpPr>
        <p:spPr>
          <a:xfrm>
            <a:off x="971550" y="6381750"/>
            <a:ext cx="0" cy="360362"/>
          </a:xfrm>
          <a:prstGeom prst="straightConnector1">
            <a:avLst/>
          </a:prstGeom>
          <a:noFill/>
          <a:ln w="9525" cap="flat" cmpd="sng">
            <a:solidFill>
              <a:srgbClr val="0D0D0D"/>
            </a:solidFill>
            <a:prstDash val="solid"/>
            <a:miter lim="800000"/>
            <a:headEnd type="none" w="med" len="med"/>
            <a:tailEnd type="none" w="med" len="med"/>
          </a:ln>
        </p:spPr>
      </p:cxnSp>
      <p:pic>
        <p:nvPicPr>
          <p:cNvPr id="155" name="Google Shape;155;p89"/>
          <p:cNvPicPr preferRelativeResize="0"/>
          <p:nvPr/>
        </p:nvPicPr>
        <p:blipFill rotWithShape="1">
          <a:blip r:embed="rId3">
            <a:alphaModFix/>
          </a:blip>
          <a:srcRect/>
          <a:stretch/>
        </p:blipFill>
        <p:spPr>
          <a:xfrm>
            <a:off x="6651625" y="5737225"/>
            <a:ext cx="2232025" cy="954087"/>
          </a:xfrm>
          <a:prstGeom prst="rect">
            <a:avLst/>
          </a:prstGeom>
          <a:noFill/>
          <a:ln>
            <a:noFill/>
          </a:ln>
        </p:spPr>
      </p:pic>
      <p:sp>
        <p:nvSpPr>
          <p:cNvPr id="156" name="Google Shape;156;p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7" name="Google Shape;157;p8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89"/>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404040"/>
                </a:solidFill>
                <a:latin typeface="EB Garamond"/>
                <a:ea typeface="EB Garamond"/>
                <a:cs typeface="EB Garamond"/>
                <a:sym typeface="EB Garamond"/>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89"/>
          <p:cNvSpPr txBox="1">
            <a:spLocks noGrp="1"/>
          </p:cNvSpPr>
          <p:nvPr>
            <p:ph type="sldNum" idx="12"/>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1pPr>
            <a:lvl2pPr marL="0" marR="0" lvl="1"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2pPr>
            <a:lvl3pPr marL="0" marR="0" lvl="2"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3pPr>
            <a:lvl4pPr marL="0" marR="0" lvl="3"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4pPr>
            <a:lvl5pPr marL="0" marR="0" lvl="4"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5pPr>
            <a:lvl6pPr marL="0" marR="0" lvl="5"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6pPr>
            <a:lvl7pPr marL="0" marR="0" lvl="6"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7pPr>
            <a:lvl8pPr marL="0" marR="0" lvl="7"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8pPr>
            <a:lvl9pPr marL="0" marR="0" lvl="8" indent="0" algn="l" rtl="0">
              <a:lnSpc>
                <a:spcPct val="100000"/>
              </a:lnSpc>
              <a:spcBef>
                <a:spcPts val="0"/>
              </a:spcBef>
              <a:spcAft>
                <a:spcPts val="0"/>
              </a:spcAft>
              <a:buClr>
                <a:srgbClr val="404040"/>
              </a:buClr>
              <a:buSzPts val="1400"/>
              <a:buFont typeface="EB Garamond"/>
              <a:buNone/>
              <a:defRPr sz="1400" b="0" i="0" u="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1C33"/>
        </a:solidFill>
        <a:effectLst/>
      </p:bgPr>
    </p:bg>
    <p:spTree>
      <p:nvGrpSpPr>
        <p:cNvPr id="1" name="Shape 245"/>
        <p:cNvGrpSpPr/>
        <p:nvPr/>
      </p:nvGrpSpPr>
      <p:grpSpPr>
        <a:xfrm>
          <a:off x="0" y="0"/>
          <a:ext cx="0" cy="0"/>
          <a:chOff x="0" y="0"/>
          <a:chExt cx="0" cy="0"/>
        </a:xfrm>
      </p:grpSpPr>
      <p:sp>
        <p:nvSpPr>
          <p:cNvPr id="246" name="Google Shape;246;p1"/>
          <p:cNvSpPr txBox="1">
            <a:spLocks noGrp="1"/>
          </p:cNvSpPr>
          <p:nvPr>
            <p:ph type="body" idx="1"/>
          </p:nvPr>
        </p:nvSpPr>
        <p:spPr>
          <a:xfrm>
            <a:off x="307975" y="3016250"/>
            <a:ext cx="8569325" cy="250031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Arial"/>
              <a:buNone/>
            </a:pPr>
            <a:r>
              <a:rPr lang="en-US" sz="3200" b="1" i="0" u="sng" strike="noStrike" cap="none">
                <a:solidFill>
                  <a:srgbClr val="FFFFFF"/>
                </a:solidFill>
                <a:latin typeface="Source Sans Pro"/>
                <a:ea typeface="Source Sans Pro"/>
                <a:cs typeface="Source Sans Pro"/>
                <a:sym typeface="Source Sans Pro"/>
              </a:rPr>
              <a:t>Subject Name: DATA WAREHOUSING AND MINING</a:t>
            </a:r>
            <a:endParaRPr/>
          </a:p>
          <a:p>
            <a:pPr marL="0" marR="0" lvl="0" indent="0" algn="ctr" rtl="0">
              <a:lnSpc>
                <a:spcPct val="100000"/>
              </a:lnSpc>
              <a:spcBef>
                <a:spcPts val="800"/>
              </a:spcBef>
              <a:spcAft>
                <a:spcPts val="0"/>
              </a:spcAft>
              <a:buClr>
                <a:srgbClr val="FFFFFF"/>
              </a:buClr>
              <a:buSzPts val="3200"/>
              <a:buFont typeface="Arial"/>
              <a:buNone/>
            </a:pPr>
            <a:r>
              <a:rPr lang="en-US" sz="3200" b="1" i="0" u="none" strike="noStrike" cap="none">
                <a:solidFill>
                  <a:srgbClr val="FFFFFF"/>
                </a:solidFill>
                <a:latin typeface="Source Sans Pro"/>
                <a:ea typeface="Source Sans Pro"/>
                <a:cs typeface="Source Sans Pro"/>
                <a:sym typeface="Source Sans Pro"/>
              </a:rPr>
              <a:t>Unit No:1   </a:t>
            </a:r>
            <a:endParaRPr/>
          </a:p>
          <a:p>
            <a:pPr marL="0" marR="0" lvl="0" indent="0" algn="ctr" rtl="0">
              <a:lnSpc>
                <a:spcPct val="100000"/>
              </a:lnSpc>
              <a:spcBef>
                <a:spcPts val="800"/>
              </a:spcBef>
              <a:spcAft>
                <a:spcPts val="0"/>
              </a:spcAft>
              <a:buClr>
                <a:srgbClr val="FFFFFF"/>
              </a:buClr>
              <a:buSzPts val="2800"/>
              <a:buFont typeface="Arial"/>
              <a:buNone/>
            </a:pPr>
            <a:r>
              <a:rPr lang="en-US" sz="2800" b="1" i="0" u="none" strike="noStrike" cap="none">
                <a:solidFill>
                  <a:srgbClr val="FFFFFF"/>
                </a:solidFill>
                <a:latin typeface="Source Sans Pro"/>
                <a:ea typeface="Source Sans Pro"/>
                <a:cs typeface="Source Sans Pro"/>
                <a:sym typeface="Source Sans Pro"/>
              </a:rPr>
              <a:t>Unit Name: INTRODUCTION TO DATA WAREHOUSING</a:t>
            </a:r>
            <a:endParaRPr/>
          </a:p>
        </p:txBody>
      </p:sp>
      <p:sp>
        <p:nvSpPr>
          <p:cNvPr id="247" name="Google Shape;247;p1"/>
          <p:cNvSpPr txBox="1"/>
          <p:nvPr/>
        </p:nvSpPr>
        <p:spPr>
          <a:xfrm>
            <a:off x="323850" y="5949950"/>
            <a:ext cx="8569325" cy="863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2000"/>
              <a:buFont typeface="Source Sans Pro"/>
              <a:buNone/>
            </a:pPr>
            <a:r>
              <a:rPr lang="en-US" sz="2000" b="0" i="0" u="none" strike="noStrike" cap="none" dirty="0">
                <a:solidFill>
                  <a:srgbClr val="FFFFFF"/>
                </a:solidFill>
                <a:latin typeface="Source Sans Pro"/>
                <a:ea typeface="Source Sans Pro"/>
                <a:cs typeface="Source Sans Pro"/>
                <a:sym typeface="Source Sans Pro"/>
              </a:rPr>
              <a:t>Faculty Name : </a:t>
            </a:r>
            <a:r>
              <a:rPr lang="en-US" sz="2000" b="0" i="0" u="none" strike="noStrike" cap="none" dirty="0" err="1" smtClean="0">
                <a:solidFill>
                  <a:srgbClr val="FFFFFF"/>
                </a:solidFill>
                <a:latin typeface="Source Sans Pro"/>
                <a:ea typeface="Source Sans Pro"/>
                <a:cs typeface="Source Sans Pro"/>
                <a:sym typeface="Source Sans Pro"/>
              </a:rPr>
              <a:t>Mrs.Bhavana</a:t>
            </a:r>
            <a:r>
              <a:rPr lang="en-US" sz="2000" b="0" i="0" u="none" strike="noStrike" cap="none" dirty="0" smtClean="0">
                <a:solidFill>
                  <a:srgbClr val="FFFFFF"/>
                </a:solidFill>
                <a:latin typeface="Source Sans Pro"/>
                <a:ea typeface="Source Sans Pro"/>
                <a:cs typeface="Source Sans Pro"/>
                <a:sym typeface="Source Sans Pro"/>
              </a:rPr>
              <a:t> </a:t>
            </a:r>
            <a:r>
              <a:rPr lang="en-US" sz="2000" b="0" i="0" u="none" strike="noStrike" cap="none" dirty="0" err="1" smtClean="0">
                <a:solidFill>
                  <a:srgbClr val="FFFFFF"/>
                </a:solidFill>
                <a:latin typeface="Source Sans Pro"/>
                <a:ea typeface="Source Sans Pro"/>
                <a:cs typeface="Source Sans Pro"/>
                <a:sym typeface="Source Sans Pro"/>
              </a:rPr>
              <a:t>Chaudhari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0"/>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 – subject oriented data</a:t>
            </a:r>
            <a:endParaRPr/>
          </a:p>
        </p:txBody>
      </p:sp>
      <p:sp>
        <p:nvSpPr>
          <p:cNvPr id="329" name="Google Shape;329;p10"/>
          <p:cNvSpPr txBox="1"/>
          <p:nvPr/>
        </p:nvSpPr>
        <p:spPr>
          <a:xfrm>
            <a:off x="1028700" y="6356350"/>
            <a:ext cx="52720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30" name="Google Shape;330;p10"/>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10</a:t>
            </a:fld>
            <a:endParaRPr/>
          </a:p>
        </p:txBody>
      </p:sp>
      <p:sp>
        <p:nvSpPr>
          <p:cNvPr id="331" name="Google Shape;331;p10"/>
          <p:cNvSpPr txBox="1">
            <a:spLocks noGrp="1"/>
          </p:cNvSpPr>
          <p:nvPr>
            <p:ph type="body" idx="1"/>
          </p:nvPr>
        </p:nvSpPr>
        <p:spPr>
          <a:xfrm>
            <a:off x="1847850" y="1484312"/>
            <a:ext cx="5448300" cy="403225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None/>
            </a:pPr>
            <a:endParaRPr/>
          </a:p>
        </p:txBody>
      </p:sp>
      <p:pic>
        <p:nvPicPr>
          <p:cNvPr id="332" name="Google Shape;332;p10"/>
          <p:cNvPicPr preferRelativeResize="0"/>
          <p:nvPr/>
        </p:nvPicPr>
        <p:blipFill>
          <a:blip r:embed="rId3">
            <a:alphaModFix/>
          </a:blip>
          <a:stretch>
            <a:fillRect/>
          </a:stretch>
        </p:blipFill>
        <p:spPr>
          <a:xfrm>
            <a:off x="1581150" y="1214438"/>
            <a:ext cx="5981700" cy="442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 – integrated data</a:t>
            </a:r>
            <a:endParaRPr/>
          </a:p>
        </p:txBody>
      </p:sp>
      <p:sp>
        <p:nvSpPr>
          <p:cNvPr id="338" name="Google Shape;338;p11"/>
          <p:cNvSpPr txBox="1"/>
          <p:nvPr/>
        </p:nvSpPr>
        <p:spPr>
          <a:xfrm>
            <a:off x="1028700" y="6356350"/>
            <a:ext cx="51276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39" name="Google Shape;339;p11"/>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11</a:t>
            </a:fld>
            <a:endParaRPr/>
          </a:p>
        </p:txBody>
      </p:sp>
      <p:pic>
        <p:nvPicPr>
          <p:cNvPr id="340" name="Google Shape;340;p11"/>
          <p:cNvPicPr preferRelativeResize="0">
            <a:picLocks noGrp="1"/>
          </p:cNvPicPr>
          <p:nvPr>
            <p:ph type="body" idx="1"/>
          </p:nvPr>
        </p:nvPicPr>
        <p:blipFill rotWithShape="1">
          <a:blip r:embed="rId3">
            <a:alphaModFix/>
          </a:blip>
          <a:srcRect/>
          <a:stretch/>
        </p:blipFill>
        <p:spPr>
          <a:xfrm>
            <a:off x="1524000" y="1484312"/>
            <a:ext cx="6096000" cy="403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2"/>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 – integrated data</a:t>
            </a:r>
            <a:endParaRPr/>
          </a:p>
        </p:txBody>
      </p:sp>
      <p:sp>
        <p:nvSpPr>
          <p:cNvPr id="346" name="Google Shape;346;p12"/>
          <p:cNvSpPr txBox="1">
            <a:spLocks noGrp="1"/>
          </p:cNvSpPr>
          <p:nvPr>
            <p:ph type="body" idx="1"/>
          </p:nvPr>
        </p:nvSpPr>
        <p:spPr>
          <a:xfrm>
            <a:off x="539750" y="1484312"/>
            <a:ext cx="8064500" cy="403225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000000"/>
              </a:buClr>
              <a:buSzPts val="1700"/>
              <a:buFont typeface="Noto Sans Symbols"/>
              <a:buChar char="▪"/>
            </a:pPr>
            <a:r>
              <a:rPr lang="en-US" sz="1700" b="0" i="0" u="none">
                <a:solidFill>
                  <a:srgbClr val="000000"/>
                </a:solidFill>
                <a:latin typeface="Source Sans Pro"/>
                <a:ea typeface="Source Sans Pro"/>
                <a:cs typeface="Source Sans Pro"/>
                <a:sym typeface="Source Sans Pro"/>
              </a:rPr>
              <a:t>Before the data from various disparate sources can be usefully stored in a data warehouse, you have to:</a:t>
            </a:r>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remove the inconsistencies</a:t>
            </a:r>
            <a:r>
              <a:rPr lang="en-US" sz="1700" b="0" i="0" u="none" strike="noStrike" cap="none">
                <a:solidFill>
                  <a:srgbClr val="000000"/>
                </a:solidFill>
                <a:latin typeface="Calibri"/>
                <a:ea typeface="Calibri"/>
                <a:cs typeface="Calibri"/>
                <a:sym typeface="Calibri"/>
              </a:rPr>
              <a:t>;</a:t>
            </a:r>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standardize the various data elements</a:t>
            </a:r>
            <a:r>
              <a:rPr lang="en-US" sz="1700" b="0" i="0" u="none" strike="noStrike" cap="none">
                <a:solidFill>
                  <a:srgbClr val="000000"/>
                </a:solidFill>
                <a:latin typeface="Calibri"/>
                <a:ea typeface="Calibri"/>
                <a:cs typeface="Calibri"/>
                <a:sym typeface="Calibri"/>
              </a:rPr>
              <a:t>;</a:t>
            </a:r>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make sure of the meanings of data names in each source application</a:t>
            </a:r>
            <a:endParaRPr/>
          </a:p>
          <a:p>
            <a:pPr marL="742950" marR="0" lvl="1" indent="-285750" algn="l" rtl="0">
              <a:lnSpc>
                <a:spcPct val="90000"/>
              </a:lnSpc>
              <a:spcBef>
                <a:spcPts val="340"/>
              </a:spcBef>
              <a:spcAft>
                <a:spcPts val="0"/>
              </a:spcAft>
              <a:buClr>
                <a:srgbClr val="000000"/>
              </a:buClr>
              <a:buSzPts val="1700"/>
              <a:buFont typeface="Arial"/>
              <a:buNone/>
            </a:pPr>
            <a:r>
              <a:rPr lang="en-US" sz="1700" b="0" i="0" u="none" strike="noStrike" cap="none">
                <a:solidFill>
                  <a:srgbClr val="000000"/>
                </a:solidFill>
                <a:latin typeface="Source Sans Pro"/>
                <a:ea typeface="Source Sans Pro"/>
                <a:cs typeface="Source Sans Pro"/>
                <a:sym typeface="Source Sans Pro"/>
              </a:rPr>
              <a:t> </a:t>
            </a:r>
            <a:endParaRPr sz="1700" b="0" i="0" u="none" strike="noStrike" cap="none">
              <a:solidFill>
                <a:srgbClr val="000000"/>
              </a:solidFill>
              <a:latin typeface="Calibri"/>
              <a:ea typeface="Calibri"/>
              <a:cs typeface="Calibri"/>
              <a:sym typeface="Calibri"/>
            </a:endParaRPr>
          </a:p>
          <a:p>
            <a:pPr marL="342900" marR="0" lvl="0" indent="-342900" algn="l" rtl="0">
              <a:lnSpc>
                <a:spcPct val="90000"/>
              </a:lnSpc>
              <a:spcBef>
                <a:spcPts val="340"/>
              </a:spcBef>
              <a:spcAft>
                <a:spcPts val="0"/>
              </a:spcAft>
              <a:buClr>
                <a:srgbClr val="000000"/>
              </a:buClr>
              <a:buSzPts val="1700"/>
              <a:buFont typeface="Noto Sans Symbols"/>
              <a:buChar char="▪"/>
            </a:pPr>
            <a:r>
              <a:rPr lang="en-US" sz="1700" b="0" i="0" u="none">
                <a:solidFill>
                  <a:srgbClr val="000000"/>
                </a:solidFill>
                <a:latin typeface="Source Sans Pro"/>
                <a:ea typeface="Source Sans Pro"/>
                <a:cs typeface="Source Sans Pro"/>
                <a:sym typeface="Source Sans Pro"/>
              </a:rPr>
              <a:t>Before moving the data into the data warehouse, you have to go through a process of transformation, consolidation, and integration of the source data</a:t>
            </a:r>
            <a:endParaRPr/>
          </a:p>
          <a:p>
            <a:pPr marL="342900" marR="0" lvl="0" indent="-234950" algn="l" rtl="0">
              <a:lnSpc>
                <a:spcPct val="90000"/>
              </a:lnSpc>
              <a:spcBef>
                <a:spcPts val="340"/>
              </a:spcBef>
              <a:spcAft>
                <a:spcPts val="0"/>
              </a:spcAft>
              <a:buClr>
                <a:schemeClr val="dk1"/>
              </a:buClr>
              <a:buSzPts val="1700"/>
              <a:buFont typeface="Noto Sans Symbols"/>
              <a:buNone/>
            </a:pPr>
            <a:endParaRPr sz="1700" b="0" i="0" u="none">
              <a:solidFill>
                <a:srgbClr val="000000"/>
              </a:solidFill>
              <a:latin typeface="Source Sans Pro"/>
              <a:ea typeface="Source Sans Pro"/>
              <a:cs typeface="Source Sans Pro"/>
              <a:sym typeface="Source Sans Pro"/>
            </a:endParaRPr>
          </a:p>
          <a:p>
            <a:pPr marL="342900" marR="0" lvl="0" indent="-342900" algn="l" rtl="0">
              <a:lnSpc>
                <a:spcPct val="90000"/>
              </a:lnSpc>
              <a:spcBef>
                <a:spcPts val="340"/>
              </a:spcBef>
              <a:spcAft>
                <a:spcPts val="0"/>
              </a:spcAft>
              <a:buClr>
                <a:srgbClr val="000000"/>
              </a:buClr>
              <a:buSzPts val="1700"/>
              <a:buFont typeface="Noto Sans Symbols"/>
              <a:buChar char="▪"/>
            </a:pPr>
            <a:r>
              <a:rPr lang="en-US" sz="1700" b="0" i="0" u="none">
                <a:solidFill>
                  <a:srgbClr val="000000"/>
                </a:solidFill>
                <a:latin typeface="Source Sans Pro"/>
                <a:ea typeface="Source Sans Pro"/>
                <a:cs typeface="Source Sans Pro"/>
                <a:sym typeface="Source Sans Pro"/>
              </a:rPr>
              <a:t>Here are some of the items that would need standardization:</a:t>
            </a:r>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Naming conventions</a:t>
            </a:r>
            <a:endParaRPr sz="17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Codes</a:t>
            </a:r>
            <a:endParaRPr sz="17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Data attributes</a:t>
            </a:r>
            <a:endParaRPr sz="17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40"/>
              </a:spcBef>
              <a:spcAft>
                <a:spcPts val="0"/>
              </a:spcAft>
              <a:buClr>
                <a:srgbClr val="000000"/>
              </a:buClr>
              <a:buSzPts val="1700"/>
              <a:buFont typeface="Noto Sans Symbols"/>
              <a:buChar char="▪"/>
            </a:pPr>
            <a:r>
              <a:rPr lang="en-US" sz="1700" b="0" i="0" u="none" strike="noStrike" cap="none">
                <a:solidFill>
                  <a:srgbClr val="000000"/>
                </a:solidFill>
                <a:latin typeface="Source Sans Pro"/>
                <a:ea typeface="Source Sans Pro"/>
                <a:cs typeface="Source Sans Pro"/>
                <a:sym typeface="Source Sans Pro"/>
              </a:rPr>
              <a:t>Measurements</a:t>
            </a:r>
            <a:endParaRPr sz="1700" b="0" i="0" u="none" strike="noStrike" cap="none">
              <a:solidFill>
                <a:srgbClr val="000000"/>
              </a:solidFill>
              <a:latin typeface="Calibri"/>
              <a:ea typeface="Calibri"/>
              <a:cs typeface="Calibri"/>
              <a:sym typeface="Calibri"/>
            </a:endParaRPr>
          </a:p>
          <a:p>
            <a:pPr marL="342900" marR="0" lvl="0" indent="-234950" algn="l" rtl="0">
              <a:spcBef>
                <a:spcPts val="340"/>
              </a:spcBef>
              <a:spcAft>
                <a:spcPts val="0"/>
              </a:spcAft>
              <a:buClr>
                <a:schemeClr val="dk1"/>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347" name="Google Shape;347;p12"/>
          <p:cNvSpPr txBox="1"/>
          <p:nvPr/>
        </p:nvSpPr>
        <p:spPr>
          <a:xfrm>
            <a:off x="1028700" y="6356350"/>
            <a:ext cx="54879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48" name="Google Shape;348;p1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3"/>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 – Time Variant</a:t>
            </a:r>
            <a:endParaRPr/>
          </a:p>
        </p:txBody>
      </p:sp>
      <p:sp>
        <p:nvSpPr>
          <p:cNvPr id="354" name="Google Shape;354;p13"/>
          <p:cNvSpPr txBox="1">
            <a:spLocks noGrp="1"/>
          </p:cNvSpPr>
          <p:nvPr>
            <p:ph type="body" idx="1"/>
          </p:nvPr>
        </p:nvSpPr>
        <p:spPr>
          <a:xfrm>
            <a:off x="539750" y="1484312"/>
            <a:ext cx="8064500" cy="403225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rgbClr val="000000"/>
              </a:buClr>
              <a:buSzPts val="1800"/>
              <a:buFont typeface="Noto Sans Symbols"/>
              <a:buChar char="▪"/>
            </a:pPr>
            <a:r>
              <a:rPr lang="en-US" sz="1800" b="0" i="0" u="none">
                <a:solidFill>
                  <a:srgbClr val="000000"/>
                </a:solidFill>
                <a:latin typeface="Source Sans Pro"/>
                <a:ea typeface="Source Sans Pro"/>
                <a:cs typeface="Source Sans Pro"/>
                <a:sym typeface="Source Sans Pro"/>
              </a:rPr>
              <a:t>For an operational system, the stored data contains the current values. </a:t>
            </a:r>
            <a:endParaRPr/>
          </a:p>
          <a:p>
            <a:pPr marL="342900" marR="0" lvl="0" indent="-228600" algn="l" rtl="0">
              <a:lnSpc>
                <a:spcPct val="80000"/>
              </a:lnSpc>
              <a:spcBef>
                <a:spcPts val="360"/>
              </a:spcBef>
              <a:spcAft>
                <a:spcPts val="0"/>
              </a:spcAft>
              <a:buClr>
                <a:schemeClr val="dk1"/>
              </a:buClr>
              <a:buSzPts val="1800"/>
              <a:buFont typeface="Noto Sans Symbols"/>
              <a:buNone/>
            </a:pPr>
            <a:endParaRPr sz="1800" b="0" i="0" u="none">
              <a:solidFill>
                <a:srgbClr val="000000"/>
              </a:solidFill>
              <a:latin typeface="Source Sans Pro"/>
              <a:ea typeface="Source Sans Pro"/>
              <a:cs typeface="Source Sans Pro"/>
              <a:sym typeface="Source Sans Pro"/>
            </a:endParaRPr>
          </a:p>
          <a:p>
            <a:pPr marL="342900" marR="0" lvl="0" indent="-342900" algn="l" rtl="0">
              <a:lnSpc>
                <a:spcPct val="80000"/>
              </a:lnSpc>
              <a:spcBef>
                <a:spcPts val="360"/>
              </a:spcBef>
              <a:spcAft>
                <a:spcPts val="0"/>
              </a:spcAft>
              <a:buClr>
                <a:srgbClr val="000000"/>
              </a:buClr>
              <a:buSzPts val="1800"/>
              <a:buFont typeface="Noto Sans Symbols"/>
              <a:buChar char="▪"/>
            </a:pPr>
            <a:r>
              <a:rPr lang="en-US" sz="1800" b="0" i="0" u="none">
                <a:solidFill>
                  <a:srgbClr val="000000"/>
                </a:solidFill>
                <a:latin typeface="Source Sans Pro"/>
                <a:ea typeface="Source Sans Pro"/>
                <a:cs typeface="Source Sans Pro"/>
                <a:sym typeface="Source Sans Pro"/>
              </a:rPr>
              <a:t>The data in the data warehouse is meant for analysis and decision making. </a:t>
            </a:r>
            <a:endParaRPr/>
          </a:p>
          <a:p>
            <a:pPr marL="342900" marR="0" lvl="0" indent="-228600" algn="l" rtl="0">
              <a:lnSpc>
                <a:spcPct val="80000"/>
              </a:lnSpc>
              <a:spcBef>
                <a:spcPts val="360"/>
              </a:spcBef>
              <a:spcAft>
                <a:spcPts val="0"/>
              </a:spcAft>
              <a:buClr>
                <a:schemeClr val="dk1"/>
              </a:buClr>
              <a:buSzPts val="1800"/>
              <a:buFont typeface="Noto Sans Symbols"/>
              <a:buNone/>
            </a:pPr>
            <a:endParaRPr sz="1800" b="0" i="0" u="none">
              <a:solidFill>
                <a:srgbClr val="000000"/>
              </a:solidFill>
              <a:latin typeface="Source Sans Pro"/>
              <a:ea typeface="Source Sans Pro"/>
              <a:cs typeface="Source Sans Pro"/>
              <a:sym typeface="Source Sans Pro"/>
            </a:endParaRPr>
          </a:p>
          <a:p>
            <a:pPr marL="342900" marR="0" lvl="0" indent="-342900" algn="l" rtl="0">
              <a:lnSpc>
                <a:spcPct val="80000"/>
              </a:lnSpc>
              <a:spcBef>
                <a:spcPts val="360"/>
              </a:spcBef>
              <a:spcAft>
                <a:spcPts val="0"/>
              </a:spcAft>
              <a:buClr>
                <a:srgbClr val="000000"/>
              </a:buClr>
              <a:buSzPts val="1800"/>
              <a:buFont typeface="Noto Sans Symbols"/>
              <a:buChar char="▪"/>
            </a:pPr>
            <a:r>
              <a:rPr lang="en-US" sz="1800" b="0" i="0" u="none">
                <a:solidFill>
                  <a:srgbClr val="000000"/>
                </a:solidFill>
                <a:latin typeface="Source Sans Pro"/>
                <a:ea typeface="Source Sans Pro"/>
                <a:cs typeface="Source Sans Pro"/>
                <a:sym typeface="Source Sans Pro"/>
              </a:rPr>
              <a:t>A data warehouse, because of the vary nature of its purpose, has to contain historical data, not just current values</a:t>
            </a:r>
            <a:endParaRPr/>
          </a:p>
          <a:p>
            <a:pPr marL="742950" marR="0" lvl="1" indent="-285750" algn="l" rtl="0">
              <a:lnSpc>
                <a:spcPct val="8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Data is stored as snapshots over past and current periods</a:t>
            </a:r>
            <a:endParaRPr/>
          </a:p>
          <a:p>
            <a:pPr marL="742950" marR="0" lvl="1" indent="-285750" algn="l" rtl="0">
              <a:lnSpc>
                <a:spcPct val="8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Every data structure in the data warehouse contains the time element</a:t>
            </a:r>
            <a:endParaRPr/>
          </a:p>
          <a:p>
            <a:pPr marL="342900" marR="0" lvl="0" indent="-228600" algn="just" rtl="0">
              <a:lnSpc>
                <a:spcPct val="90000"/>
              </a:lnSpc>
              <a:spcBef>
                <a:spcPts val="360"/>
              </a:spcBef>
              <a:spcAft>
                <a:spcPts val="0"/>
              </a:spcAft>
              <a:buClr>
                <a:schemeClr val="dk1"/>
              </a:buClr>
              <a:buSzPts val="1800"/>
              <a:buFont typeface="Noto Sans Symbols"/>
              <a:buNone/>
            </a:pPr>
            <a:endParaRPr sz="1800" b="0" i="0" u="none">
              <a:solidFill>
                <a:srgbClr val="000000"/>
              </a:solidFill>
              <a:latin typeface="Source Sans Pro"/>
              <a:ea typeface="Source Sans Pro"/>
              <a:cs typeface="Source Sans Pro"/>
              <a:sym typeface="Source Sans Pro"/>
            </a:endParaRPr>
          </a:p>
          <a:p>
            <a:pPr marL="342900" marR="0" lvl="0" indent="-342900" algn="just" rtl="0">
              <a:lnSpc>
                <a:spcPct val="90000"/>
              </a:lnSpc>
              <a:spcBef>
                <a:spcPts val="360"/>
              </a:spcBef>
              <a:spcAft>
                <a:spcPts val="0"/>
              </a:spcAft>
              <a:buClr>
                <a:srgbClr val="000000"/>
              </a:buClr>
              <a:buSzPts val="1800"/>
              <a:buFont typeface="Noto Sans Symbols"/>
              <a:buChar char="▪"/>
            </a:pPr>
            <a:r>
              <a:rPr lang="en-US" sz="1800" b="0" i="0" u="none">
                <a:solidFill>
                  <a:srgbClr val="000000"/>
                </a:solidFill>
                <a:latin typeface="Source Sans Pro"/>
                <a:ea typeface="Source Sans Pro"/>
                <a:cs typeface="Source Sans Pro"/>
                <a:sym typeface="Source Sans Pro"/>
              </a:rPr>
              <a:t>The time variant nature of data in a data warehouse</a:t>
            </a:r>
            <a:endParaRPr/>
          </a:p>
          <a:p>
            <a:pPr marL="742950" marR="0" lvl="1" indent="-285750" algn="just"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Allows for analysis of the past</a:t>
            </a:r>
            <a:endParaRPr/>
          </a:p>
          <a:p>
            <a:pPr marL="742950" marR="0" lvl="1" indent="-285750" algn="just"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Relates information to the present</a:t>
            </a:r>
            <a:endParaRPr/>
          </a:p>
          <a:p>
            <a:pPr marL="742950" marR="0" lvl="1" indent="-285750" algn="just"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Enables forecast for the future</a:t>
            </a:r>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355" name="Google Shape;355;p13"/>
          <p:cNvSpPr txBox="1"/>
          <p:nvPr/>
        </p:nvSpPr>
        <p:spPr>
          <a:xfrm>
            <a:off x="1028700" y="6356350"/>
            <a:ext cx="50561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56" name="Google Shape;356;p13"/>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4"/>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 – non volatile data</a:t>
            </a:r>
            <a:endParaRPr/>
          </a:p>
        </p:txBody>
      </p:sp>
      <p:sp>
        <p:nvSpPr>
          <p:cNvPr id="362" name="Google Shape;362;p14"/>
          <p:cNvSpPr txBox="1"/>
          <p:nvPr/>
        </p:nvSpPr>
        <p:spPr>
          <a:xfrm>
            <a:off x="1028700" y="6356350"/>
            <a:ext cx="51276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63" name="Google Shape;363;p14"/>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14</a:t>
            </a:fld>
            <a:endParaRPr/>
          </a:p>
        </p:txBody>
      </p:sp>
      <p:pic>
        <p:nvPicPr>
          <p:cNvPr id="364" name="Google Shape;364;p14"/>
          <p:cNvPicPr preferRelativeResize="0">
            <a:picLocks noGrp="1"/>
          </p:cNvPicPr>
          <p:nvPr>
            <p:ph type="body" idx="1"/>
          </p:nvPr>
        </p:nvPicPr>
        <p:blipFill rotWithShape="1">
          <a:blip r:embed="rId3">
            <a:alphaModFix/>
          </a:blip>
          <a:srcRect/>
          <a:stretch/>
        </p:blipFill>
        <p:spPr>
          <a:xfrm>
            <a:off x="1265237" y="1484312"/>
            <a:ext cx="6613525" cy="403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5"/>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Data Warehouse Architecture</a:t>
            </a:r>
            <a:endParaRPr/>
          </a:p>
        </p:txBody>
      </p:sp>
      <p:sp>
        <p:nvSpPr>
          <p:cNvPr id="371" name="Google Shape;371;p15"/>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15</a:t>
            </a:fld>
            <a:endParaRPr/>
          </a:p>
        </p:txBody>
      </p:sp>
      <p:pic>
        <p:nvPicPr>
          <p:cNvPr id="372" name="Google Shape;372;p15"/>
          <p:cNvPicPr preferRelativeResize="0"/>
          <p:nvPr/>
        </p:nvPicPr>
        <p:blipFill rotWithShape="1">
          <a:blip r:embed="rId3">
            <a:alphaModFix/>
          </a:blip>
          <a:srcRect/>
          <a:stretch/>
        </p:blipFill>
        <p:spPr>
          <a:xfrm>
            <a:off x="92075" y="1398587"/>
            <a:ext cx="8961437" cy="4270375"/>
          </a:xfrm>
          <a:prstGeom prst="rect">
            <a:avLst/>
          </a:prstGeom>
          <a:noFill/>
          <a:ln>
            <a:noFill/>
          </a:ln>
        </p:spPr>
      </p:pic>
      <p:sp>
        <p:nvSpPr>
          <p:cNvPr id="373" name="Google Shape;373;p15"/>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15</a:t>
            </a:fld>
            <a:endParaRPr/>
          </a:p>
        </p:txBody>
      </p:sp>
      <p:sp>
        <p:nvSpPr>
          <p:cNvPr id="374" name="Google Shape;374;p15"/>
          <p:cNvSpPr txBox="1"/>
          <p:nvPr/>
        </p:nvSpPr>
        <p:spPr>
          <a:xfrm>
            <a:off x="1028700" y="6356350"/>
            <a:ext cx="53435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6"/>
          <p:cNvSpPr txBox="1">
            <a:spLocks noGrp="1"/>
          </p:cNvSpPr>
          <p:nvPr>
            <p:ph type="title"/>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Data Warehouse Architecture</a:t>
            </a:r>
            <a:br>
              <a:rPr lang="en-US" sz="2000" b="1" i="0" u="none">
                <a:solidFill>
                  <a:srgbClr val="9F1C33"/>
                </a:solidFill>
                <a:latin typeface="EB Garamond"/>
                <a:ea typeface="EB Garamond"/>
                <a:cs typeface="EB Garamond"/>
                <a:sym typeface="EB Garamond"/>
              </a:rPr>
            </a:br>
            <a:endParaRPr/>
          </a:p>
        </p:txBody>
      </p:sp>
      <p:sp>
        <p:nvSpPr>
          <p:cNvPr id="381" name="Google Shape;381;p16"/>
          <p:cNvSpPr txBox="1"/>
          <p:nvPr/>
        </p:nvSpPr>
        <p:spPr>
          <a:xfrm>
            <a:off x="358775" y="1141412"/>
            <a:ext cx="8516937" cy="55387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82" name="Google Shape;382;p16"/>
          <p:cNvSpPr txBox="1"/>
          <p:nvPr/>
        </p:nvSpPr>
        <p:spPr>
          <a:xfrm>
            <a:off x="457200" y="1181100"/>
            <a:ext cx="8391525" cy="5540375"/>
          </a:xfrm>
          <a:prstGeom prst="rect">
            <a:avLst/>
          </a:prstGeom>
          <a:noFill/>
          <a:ln>
            <a:noFill/>
          </a:ln>
        </p:spPr>
        <p:txBody>
          <a:bodyPr spcFirstLastPara="1" wrap="square" lIns="90000" tIns="45000" rIns="90000" bIns="45000" anchor="t" anchorCtr="0">
            <a:noAutofit/>
          </a:bodyPr>
          <a:lstStyle/>
          <a:p>
            <a:pPr marL="0" marR="0" lvl="0" indent="0" algn="just" rtl="0">
              <a:lnSpc>
                <a:spcPct val="115000"/>
              </a:lnSpc>
              <a:spcBef>
                <a:spcPts val="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There are 3 approaches for constructing Data Warehouse layers: </a:t>
            </a:r>
            <a:endParaRPr/>
          </a:p>
          <a:p>
            <a:pPr marL="0" marR="0" lvl="0" indent="0" algn="just" rtl="0">
              <a:lnSpc>
                <a:spcPct val="115000"/>
              </a:lnSpc>
              <a:spcBef>
                <a:spcPts val="800"/>
              </a:spcBef>
              <a:spcAft>
                <a:spcPts val="0"/>
              </a:spcAft>
              <a:buClr>
                <a:srgbClr val="FF0000"/>
              </a:buClr>
              <a:buSzPts val="1800"/>
              <a:buFont typeface="Times New Roman"/>
              <a:buNone/>
            </a:pPr>
            <a:r>
              <a:rPr lang="en-US" sz="1800" b="1" i="0" u="none">
                <a:solidFill>
                  <a:srgbClr val="FF0000"/>
                </a:solidFill>
                <a:latin typeface="Times New Roman"/>
                <a:ea typeface="Times New Roman"/>
                <a:cs typeface="Times New Roman"/>
                <a:sym typeface="Times New Roman"/>
              </a:rPr>
              <a:t>Single-tier architecture</a:t>
            </a:r>
            <a:endParaRPr sz="1800" b="0" i="0" u="none">
              <a:solidFill>
                <a:srgbClr val="FF0000"/>
              </a:solidFill>
              <a:latin typeface="Calibri"/>
              <a:ea typeface="Calibri"/>
              <a:cs typeface="Calibri"/>
              <a:sym typeface="Calibri"/>
            </a:endParaRPr>
          </a:p>
          <a:p>
            <a:pPr marL="0" marR="0" lvl="0" indent="0" algn="just" rtl="0">
              <a:lnSpc>
                <a:spcPct val="115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The objective of a single layer is to minimize the amount of data stored. This goal is to remove data redundancy. This architecture is not frequently used in practice.</a:t>
            </a:r>
            <a:endParaRPr/>
          </a:p>
          <a:p>
            <a:pPr marL="0" marR="0" lvl="0" indent="0" algn="just" rtl="0">
              <a:lnSpc>
                <a:spcPct val="115000"/>
              </a:lnSpc>
              <a:spcBef>
                <a:spcPts val="80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0" marR="0" lvl="0" indent="0" algn="just" rtl="0">
              <a:lnSpc>
                <a:spcPct val="115000"/>
              </a:lnSpc>
              <a:spcBef>
                <a:spcPts val="800"/>
              </a:spcBef>
              <a:spcAft>
                <a:spcPts val="0"/>
              </a:spcAft>
              <a:buClr>
                <a:srgbClr val="FF0000"/>
              </a:buClr>
              <a:buSzPts val="1800"/>
              <a:buFont typeface="Times New Roman"/>
              <a:buNone/>
            </a:pPr>
            <a:r>
              <a:rPr lang="en-US" sz="1800" b="1" i="0" u="none">
                <a:solidFill>
                  <a:srgbClr val="FF0000"/>
                </a:solidFill>
                <a:latin typeface="Times New Roman"/>
                <a:ea typeface="Times New Roman"/>
                <a:cs typeface="Times New Roman"/>
                <a:sym typeface="Times New Roman"/>
              </a:rPr>
              <a:t>Two-tier architecture</a:t>
            </a:r>
            <a:endParaRPr sz="1800" b="0" i="0" u="none">
              <a:solidFill>
                <a:srgbClr val="FF0000"/>
              </a:solidFill>
              <a:latin typeface="Calibri"/>
              <a:ea typeface="Calibri"/>
              <a:cs typeface="Calibri"/>
              <a:sym typeface="Calibri"/>
            </a:endParaRPr>
          </a:p>
          <a:p>
            <a:pPr marL="0" marR="0" lvl="0" indent="0" algn="just" rtl="0">
              <a:lnSpc>
                <a:spcPct val="115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It separates physically available sources and data warehouse.</a:t>
            </a:r>
            <a:endParaRPr/>
          </a:p>
          <a:p>
            <a:pPr marL="0" marR="0" lvl="0" indent="0" algn="just" rtl="0">
              <a:lnSpc>
                <a:spcPct val="115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Not expandable and also not supporting a large number of end-users. </a:t>
            </a:r>
            <a:endParaRPr/>
          </a:p>
          <a:p>
            <a:pPr marL="0" marR="0" lvl="0" indent="0" algn="just" rtl="0">
              <a:lnSpc>
                <a:spcPct val="115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It also has connectivity problems because of network limitations.</a:t>
            </a:r>
            <a:endParaRPr/>
          </a:p>
          <a:p>
            <a:pPr marL="0" marR="0" lvl="0" indent="0" algn="just" rtl="0">
              <a:lnSpc>
                <a:spcPct val="115000"/>
              </a:lnSpc>
              <a:spcBef>
                <a:spcPts val="80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0" marR="0" lvl="0" indent="0" algn="just" rtl="0">
              <a:lnSpc>
                <a:spcPct val="115000"/>
              </a:lnSpc>
              <a:spcBef>
                <a:spcPts val="800"/>
              </a:spcBef>
              <a:spcAft>
                <a:spcPts val="0"/>
              </a:spcAft>
              <a:buClr>
                <a:srgbClr val="FF0000"/>
              </a:buClr>
              <a:buSzPts val="1800"/>
              <a:buFont typeface="Times New Roman"/>
              <a:buNone/>
            </a:pPr>
            <a:r>
              <a:rPr lang="en-US" sz="1800" b="1" i="0" u="none">
                <a:solidFill>
                  <a:srgbClr val="FF0000"/>
                </a:solidFill>
                <a:latin typeface="Times New Roman"/>
                <a:ea typeface="Times New Roman"/>
                <a:cs typeface="Times New Roman"/>
                <a:sym typeface="Times New Roman"/>
              </a:rPr>
              <a:t>Three-Tier Data Warehouse Architecture</a:t>
            </a:r>
            <a:endParaRPr sz="1800" b="0" i="0" u="none">
              <a:solidFill>
                <a:srgbClr val="FF0000"/>
              </a:solidFill>
              <a:latin typeface="Calibri"/>
              <a:ea typeface="Calibri"/>
              <a:cs typeface="Calibri"/>
              <a:sym typeface="Calibri"/>
            </a:endParaRPr>
          </a:p>
          <a:p>
            <a:pPr marL="0" marR="0" lvl="0" indent="0" algn="just" rtl="0">
              <a:lnSpc>
                <a:spcPct val="115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This is the most widely used Architecture of Data Warehouse.</a:t>
            </a:r>
            <a:endParaRPr sz="1800" b="0" i="0" u="none">
              <a:solidFill>
                <a:srgbClr val="000000"/>
              </a:solidFill>
              <a:latin typeface="Calibri"/>
              <a:ea typeface="Calibri"/>
              <a:cs typeface="Calibri"/>
              <a:sym typeface="Calibri"/>
            </a:endParaRPr>
          </a:p>
          <a:p>
            <a:pPr marL="0" marR="0" lvl="0" indent="0" algn="l" rtl="0">
              <a:lnSpc>
                <a:spcPct val="100000"/>
              </a:lnSpc>
              <a:spcBef>
                <a:spcPts val="800"/>
              </a:spcBef>
              <a:spcAft>
                <a:spcPts val="0"/>
              </a:spcAft>
              <a:buNone/>
            </a:pPr>
            <a:endParaRPr sz="1800" b="0" i="0" u="none">
              <a:solidFill>
                <a:srgbClr val="000000"/>
              </a:solidFill>
              <a:latin typeface="Calibri"/>
              <a:ea typeface="Calibri"/>
              <a:cs typeface="Calibri"/>
              <a:sym typeface="Calibri"/>
            </a:endParaRPr>
          </a:p>
        </p:txBody>
      </p:sp>
      <p:sp>
        <p:nvSpPr>
          <p:cNvPr id="383" name="Google Shape;383;p16"/>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16</a:t>
            </a:fld>
            <a:endParaRPr/>
          </a:p>
        </p:txBody>
      </p:sp>
      <p:sp>
        <p:nvSpPr>
          <p:cNvPr id="384" name="Google Shape;384;p16"/>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7"/>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3 Tier Data Warehouse Architecture</a:t>
            </a:r>
            <a:endParaRPr/>
          </a:p>
        </p:txBody>
      </p:sp>
      <p:sp>
        <p:nvSpPr>
          <p:cNvPr id="391" name="Google Shape;391;p17"/>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17</a:t>
            </a:fld>
            <a:endParaRPr/>
          </a:p>
        </p:txBody>
      </p:sp>
      <p:pic>
        <p:nvPicPr>
          <p:cNvPr id="392" name="Google Shape;392;p17"/>
          <p:cNvPicPr preferRelativeResize="0"/>
          <p:nvPr/>
        </p:nvPicPr>
        <p:blipFill rotWithShape="1">
          <a:blip r:embed="rId3">
            <a:alphaModFix/>
          </a:blip>
          <a:srcRect/>
          <a:stretch/>
        </p:blipFill>
        <p:spPr>
          <a:xfrm>
            <a:off x="1404862" y="1166825"/>
            <a:ext cx="5449887" cy="4524375"/>
          </a:xfrm>
          <a:prstGeom prst="rect">
            <a:avLst/>
          </a:prstGeom>
          <a:noFill/>
          <a:ln>
            <a:noFill/>
          </a:ln>
        </p:spPr>
      </p:pic>
      <p:sp>
        <p:nvSpPr>
          <p:cNvPr id="393" name="Google Shape;393;p17"/>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17</a:t>
            </a:fld>
            <a:endParaRPr/>
          </a:p>
        </p:txBody>
      </p:sp>
      <p:sp>
        <p:nvSpPr>
          <p:cNvPr id="394" name="Google Shape;394;p17"/>
          <p:cNvSpPr txBox="1"/>
          <p:nvPr/>
        </p:nvSpPr>
        <p:spPr>
          <a:xfrm>
            <a:off x="1028700" y="6356350"/>
            <a:ext cx="53435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8"/>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3 Tier Data Warehouse Architecture</a:t>
            </a:r>
            <a:endParaRPr/>
          </a:p>
        </p:txBody>
      </p:sp>
      <p:sp>
        <p:nvSpPr>
          <p:cNvPr id="401" name="Google Shape;401;p18"/>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18</a:t>
            </a:fld>
            <a:endParaRPr/>
          </a:p>
        </p:txBody>
      </p:sp>
      <p:sp>
        <p:nvSpPr>
          <p:cNvPr id="402" name="Google Shape;402;p18"/>
          <p:cNvSpPr txBox="1"/>
          <p:nvPr/>
        </p:nvSpPr>
        <p:spPr>
          <a:xfrm>
            <a:off x="358775" y="1141412"/>
            <a:ext cx="8516937" cy="5538787"/>
          </a:xfrm>
          <a:prstGeom prst="rect">
            <a:avLst/>
          </a:prstGeom>
          <a:noFill/>
          <a:ln>
            <a:noFill/>
          </a:ln>
        </p:spPr>
        <p:txBody>
          <a:bodyPr spcFirstLastPara="1" wrap="square" lIns="90000" tIns="45000" rIns="90000" bIns="45000" anchor="t" anchorCtr="0">
            <a:noAutofit/>
          </a:bodyPr>
          <a:lstStyle/>
          <a:p>
            <a:pPr marL="215900" marR="0" lvl="0" indent="-209550" algn="just"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Generally a data warehouses adopts a three-tier architecture. </a:t>
            </a:r>
            <a:endParaRPr/>
          </a:p>
          <a:p>
            <a:pPr marL="215900" marR="0" lvl="0" indent="-209550" algn="just"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just" rtl="0">
              <a:lnSpc>
                <a:spcPct val="100000"/>
              </a:lnSpc>
              <a:spcBef>
                <a:spcPts val="0"/>
              </a:spcBef>
              <a:spcAft>
                <a:spcPts val="0"/>
              </a:spcAft>
              <a:buClr>
                <a:srgbClr val="FF0000"/>
              </a:buClr>
              <a:buSzPts val="1800"/>
              <a:buFont typeface="Calibri"/>
              <a:buNone/>
            </a:pPr>
            <a:r>
              <a:rPr lang="en-US" sz="1800" b="1" i="0" u="none">
                <a:solidFill>
                  <a:srgbClr val="FF0000"/>
                </a:solidFill>
                <a:latin typeface="Calibri"/>
                <a:ea typeface="Calibri"/>
                <a:cs typeface="Calibri"/>
                <a:sym typeface="Calibri"/>
              </a:rPr>
              <a:t>Bottom Tier</a:t>
            </a:r>
            <a:r>
              <a:rPr lang="en-US" sz="1800" b="0" i="0" u="none">
                <a:solidFill>
                  <a:srgbClr val="FF0000"/>
                </a:solidFill>
                <a:latin typeface="Calibri"/>
                <a:ea typeface="Calibri"/>
                <a:cs typeface="Calibri"/>
                <a:sym typeface="Calibri"/>
              </a:rPr>
              <a:t> </a:t>
            </a:r>
            <a:r>
              <a:rPr lang="en-US" sz="1800" b="0" i="0" u="none">
                <a:solidFill>
                  <a:srgbClr val="000000"/>
                </a:solidFill>
                <a:latin typeface="Calibri"/>
                <a:ea typeface="Calibri"/>
                <a:cs typeface="Calibri"/>
                <a:sym typeface="Calibri"/>
              </a:rPr>
              <a:t>− The bottom tier of the architecture is the </a:t>
            </a:r>
            <a:r>
              <a:rPr lang="en-US" sz="1800" b="1" i="0" u="none">
                <a:solidFill>
                  <a:srgbClr val="000000"/>
                </a:solidFill>
                <a:latin typeface="Calibri"/>
                <a:ea typeface="Calibri"/>
                <a:cs typeface="Calibri"/>
                <a:sym typeface="Calibri"/>
              </a:rPr>
              <a:t>data warehouse database server.</a:t>
            </a:r>
            <a:r>
              <a:rPr lang="en-US" sz="1800" b="0" i="0" u="none">
                <a:solidFill>
                  <a:srgbClr val="000000"/>
                </a:solidFill>
                <a:latin typeface="Calibri"/>
                <a:ea typeface="Calibri"/>
                <a:cs typeface="Calibri"/>
                <a:sym typeface="Calibri"/>
              </a:rPr>
              <a:t> It is the</a:t>
            </a:r>
            <a:r>
              <a:rPr lang="en-US" sz="1800" b="1" i="0" u="none">
                <a:solidFill>
                  <a:srgbClr val="000000"/>
                </a:solidFill>
                <a:latin typeface="Calibri"/>
                <a:ea typeface="Calibri"/>
                <a:cs typeface="Calibri"/>
                <a:sym typeface="Calibri"/>
              </a:rPr>
              <a:t> relational database system</a:t>
            </a:r>
            <a:r>
              <a:rPr lang="en-US" sz="1800" b="0" i="0" u="none">
                <a:solidFill>
                  <a:srgbClr val="000000"/>
                </a:solidFill>
                <a:latin typeface="Calibri"/>
                <a:ea typeface="Calibri"/>
                <a:cs typeface="Calibri"/>
                <a:sym typeface="Calibri"/>
              </a:rPr>
              <a:t>. We use the </a:t>
            </a:r>
            <a:r>
              <a:rPr lang="en-US" sz="1800" b="1" i="0" u="none">
                <a:solidFill>
                  <a:srgbClr val="000000"/>
                </a:solidFill>
                <a:latin typeface="Calibri"/>
                <a:ea typeface="Calibri"/>
                <a:cs typeface="Calibri"/>
                <a:sym typeface="Calibri"/>
              </a:rPr>
              <a:t>back end tools</a:t>
            </a:r>
            <a:r>
              <a:rPr lang="en-US" sz="1800" b="0" i="0" u="none">
                <a:solidFill>
                  <a:srgbClr val="000000"/>
                </a:solidFill>
                <a:latin typeface="Calibri"/>
                <a:ea typeface="Calibri"/>
                <a:cs typeface="Calibri"/>
                <a:sym typeface="Calibri"/>
              </a:rPr>
              <a:t> and utilities to feed data into the bottom tier. These back end tools and utilities perform the </a:t>
            </a:r>
            <a:r>
              <a:rPr lang="en-US" sz="1800" b="1" i="0" u="none">
                <a:solidFill>
                  <a:srgbClr val="000000"/>
                </a:solidFill>
                <a:latin typeface="Calibri"/>
                <a:ea typeface="Calibri"/>
                <a:cs typeface="Calibri"/>
                <a:sym typeface="Calibri"/>
              </a:rPr>
              <a:t>Extract, Clean, Load, and refresh functions</a:t>
            </a:r>
            <a:r>
              <a:rPr lang="en-US" sz="1800" b="0" i="0" u="none">
                <a:solidFill>
                  <a:srgbClr val="000000"/>
                </a:solidFill>
                <a:latin typeface="Calibri"/>
                <a:ea typeface="Calibri"/>
                <a:cs typeface="Calibri"/>
                <a:sym typeface="Calibri"/>
              </a:rPr>
              <a:t>.</a:t>
            </a:r>
            <a:endParaRPr/>
          </a:p>
          <a:p>
            <a:pPr marL="215900" marR="0" lvl="0" indent="-209550" algn="just"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just" rtl="0">
              <a:lnSpc>
                <a:spcPct val="100000"/>
              </a:lnSpc>
              <a:spcBef>
                <a:spcPts val="0"/>
              </a:spcBef>
              <a:spcAft>
                <a:spcPts val="0"/>
              </a:spcAft>
              <a:buClr>
                <a:srgbClr val="FF0000"/>
              </a:buClr>
              <a:buSzPts val="1800"/>
              <a:buFont typeface="Calibri"/>
              <a:buNone/>
            </a:pPr>
            <a:r>
              <a:rPr lang="en-US" sz="1800" b="1" i="0" u="none">
                <a:solidFill>
                  <a:srgbClr val="FF0000"/>
                </a:solidFill>
                <a:latin typeface="Calibri"/>
                <a:ea typeface="Calibri"/>
                <a:cs typeface="Calibri"/>
                <a:sym typeface="Calibri"/>
              </a:rPr>
              <a:t>Middle Tier</a:t>
            </a:r>
            <a:r>
              <a:rPr lang="en-US" sz="1800" b="0" i="0" u="none">
                <a:solidFill>
                  <a:srgbClr val="FF0000"/>
                </a:solidFill>
                <a:latin typeface="Calibri"/>
                <a:ea typeface="Calibri"/>
                <a:cs typeface="Calibri"/>
                <a:sym typeface="Calibri"/>
              </a:rPr>
              <a:t> </a:t>
            </a:r>
            <a:r>
              <a:rPr lang="en-US" sz="1800" b="0" i="0" u="none">
                <a:solidFill>
                  <a:srgbClr val="000000"/>
                </a:solidFill>
                <a:latin typeface="Calibri"/>
                <a:ea typeface="Calibri"/>
                <a:cs typeface="Calibri"/>
                <a:sym typeface="Calibri"/>
              </a:rPr>
              <a:t>− In the middle tier, we have the </a:t>
            </a:r>
            <a:r>
              <a:rPr lang="en-US" sz="1800" b="1" i="0" u="none">
                <a:solidFill>
                  <a:srgbClr val="000000"/>
                </a:solidFill>
                <a:latin typeface="Calibri"/>
                <a:ea typeface="Calibri"/>
                <a:cs typeface="Calibri"/>
                <a:sym typeface="Calibri"/>
              </a:rPr>
              <a:t>OLAP Server</a:t>
            </a:r>
            <a:r>
              <a:rPr lang="en-US" sz="1800" b="0" i="0" u="none">
                <a:solidFill>
                  <a:srgbClr val="000000"/>
                </a:solidFill>
                <a:latin typeface="Calibri"/>
                <a:ea typeface="Calibri"/>
                <a:cs typeface="Calibri"/>
                <a:sym typeface="Calibri"/>
              </a:rPr>
              <a:t> that can be implemented in either of the following ways.</a:t>
            </a:r>
            <a:endParaRPr/>
          </a:p>
          <a:p>
            <a:pPr marL="215900" marR="0" lvl="0" indent="-209550" algn="just"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By </a:t>
            </a:r>
            <a:r>
              <a:rPr lang="en-US" sz="1800" b="1" i="0" u="none">
                <a:solidFill>
                  <a:srgbClr val="000000"/>
                </a:solidFill>
                <a:latin typeface="Calibri"/>
                <a:ea typeface="Calibri"/>
                <a:cs typeface="Calibri"/>
                <a:sym typeface="Calibri"/>
              </a:rPr>
              <a:t>Relational OLAP (ROLAP)</a:t>
            </a:r>
            <a:r>
              <a:rPr lang="en-US" sz="1800" b="0" i="0" u="none">
                <a:solidFill>
                  <a:srgbClr val="000000"/>
                </a:solidFill>
                <a:latin typeface="Calibri"/>
                <a:ea typeface="Calibri"/>
                <a:cs typeface="Calibri"/>
                <a:sym typeface="Calibri"/>
              </a:rPr>
              <a:t>, which is an extended relational database management system. The ROLAP maps the operations on multidimensional data to standard relational operations.</a:t>
            </a:r>
            <a:endParaRPr/>
          </a:p>
          <a:p>
            <a:pPr marL="215900" marR="0" lvl="0" indent="-209550" algn="just"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By </a:t>
            </a:r>
            <a:r>
              <a:rPr lang="en-US" sz="1800" b="1" i="0" u="none">
                <a:solidFill>
                  <a:srgbClr val="000000"/>
                </a:solidFill>
                <a:latin typeface="Calibri"/>
                <a:ea typeface="Calibri"/>
                <a:cs typeface="Calibri"/>
                <a:sym typeface="Calibri"/>
              </a:rPr>
              <a:t>Multidimensional OLAP (MOLAP)</a:t>
            </a:r>
            <a:r>
              <a:rPr lang="en-US" sz="1800" b="0" i="0" u="none">
                <a:solidFill>
                  <a:srgbClr val="000000"/>
                </a:solidFill>
                <a:latin typeface="Calibri"/>
                <a:ea typeface="Calibri"/>
                <a:cs typeface="Calibri"/>
                <a:sym typeface="Calibri"/>
              </a:rPr>
              <a:t> model, which directly implements the multidimensional data and operations.</a:t>
            </a:r>
            <a:endParaRPr/>
          </a:p>
          <a:p>
            <a:pPr marL="215900" marR="0" lvl="0" indent="-209550" algn="just"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just" rtl="0">
              <a:lnSpc>
                <a:spcPct val="100000"/>
              </a:lnSpc>
              <a:spcBef>
                <a:spcPts val="0"/>
              </a:spcBef>
              <a:spcAft>
                <a:spcPts val="0"/>
              </a:spcAft>
              <a:buClr>
                <a:srgbClr val="FF0000"/>
              </a:buClr>
              <a:buSzPts val="1800"/>
              <a:buFont typeface="Calibri"/>
              <a:buNone/>
            </a:pPr>
            <a:r>
              <a:rPr lang="en-US" sz="1800" b="1" i="0" u="none">
                <a:solidFill>
                  <a:srgbClr val="FF0000"/>
                </a:solidFill>
                <a:latin typeface="Calibri"/>
                <a:ea typeface="Calibri"/>
                <a:cs typeface="Calibri"/>
                <a:sym typeface="Calibri"/>
              </a:rPr>
              <a:t>Top-Tier</a:t>
            </a:r>
            <a:r>
              <a:rPr lang="en-US" sz="1800" b="0" i="0" u="none">
                <a:solidFill>
                  <a:srgbClr val="000000"/>
                </a:solidFill>
                <a:latin typeface="Calibri"/>
                <a:ea typeface="Calibri"/>
                <a:cs typeface="Calibri"/>
                <a:sym typeface="Calibri"/>
              </a:rPr>
              <a:t> − This tier is the </a:t>
            </a:r>
            <a:r>
              <a:rPr lang="en-US" sz="1800" b="1" i="0" u="none">
                <a:solidFill>
                  <a:srgbClr val="000000"/>
                </a:solidFill>
                <a:latin typeface="Calibri"/>
                <a:ea typeface="Calibri"/>
                <a:cs typeface="Calibri"/>
                <a:sym typeface="Calibri"/>
              </a:rPr>
              <a:t>front-end client layer</a:t>
            </a:r>
            <a:r>
              <a:rPr lang="en-US" sz="1800" b="0" i="0" u="none">
                <a:solidFill>
                  <a:srgbClr val="000000"/>
                </a:solidFill>
                <a:latin typeface="Calibri"/>
                <a:ea typeface="Calibri"/>
                <a:cs typeface="Calibri"/>
                <a:sym typeface="Calibri"/>
              </a:rPr>
              <a:t>. This layer holds the </a:t>
            </a:r>
            <a:r>
              <a:rPr lang="en-US" sz="1800" b="1" i="0" u="none">
                <a:solidFill>
                  <a:srgbClr val="000000"/>
                </a:solidFill>
                <a:latin typeface="Calibri"/>
                <a:ea typeface="Calibri"/>
                <a:cs typeface="Calibri"/>
                <a:sym typeface="Calibri"/>
              </a:rPr>
              <a:t>query tools, reporting tools, analysis tools and data mining tools</a:t>
            </a:r>
            <a:r>
              <a:rPr lang="en-US" sz="1800" b="0" i="0" u="none">
                <a:solidFill>
                  <a:srgbClr val="000000"/>
                </a:solidFill>
                <a:latin typeface="Calibri"/>
                <a:ea typeface="Calibri"/>
                <a:cs typeface="Calibri"/>
                <a:sym typeface="Calibri"/>
              </a:rPr>
              <a:t>.</a:t>
            </a:r>
            <a:endParaRPr/>
          </a:p>
        </p:txBody>
      </p:sp>
      <p:sp>
        <p:nvSpPr>
          <p:cNvPr id="403" name="Google Shape;403;p18"/>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18</a:t>
            </a:fld>
            <a:endParaRPr/>
          </a:p>
        </p:txBody>
      </p:sp>
      <p:sp>
        <p:nvSpPr>
          <p:cNvPr id="404" name="Google Shape;404;p18"/>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9"/>
        <p:cNvGrpSpPr/>
        <p:nvPr/>
      </p:nvGrpSpPr>
      <p:grpSpPr>
        <a:xfrm>
          <a:off x="0" y="0"/>
          <a:ext cx="0" cy="0"/>
          <a:chOff x="0" y="0"/>
          <a:chExt cx="0" cy="0"/>
        </a:xfrm>
      </p:grpSpPr>
      <p:sp>
        <p:nvSpPr>
          <p:cNvPr id="410" name="Google Shape;410;p19"/>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0"/>
              <a:buFont typeface="EB Garamond"/>
              <a:buNone/>
            </a:pPr>
            <a:r>
              <a:rPr lang="en-US" sz="2000" b="1" i="0" u="none">
                <a:solidFill>
                  <a:srgbClr val="FFFFFF"/>
                </a:solidFill>
                <a:latin typeface="EB Garamond"/>
                <a:ea typeface="EB Garamond"/>
                <a:cs typeface="EB Garamond"/>
                <a:sym typeface="EB Garamond"/>
              </a:rPr>
              <a:t>Unit :1                        Unit Name: Introduction to Data Warehousing</a:t>
            </a:r>
            <a:endParaRPr/>
          </a:p>
        </p:txBody>
      </p:sp>
      <p:sp>
        <p:nvSpPr>
          <p:cNvPr id="411" name="Google Shape;411;p19"/>
          <p:cNvSpPr txBox="1"/>
          <p:nvPr/>
        </p:nvSpPr>
        <p:spPr>
          <a:xfrm>
            <a:off x="395287" y="2060575"/>
            <a:ext cx="8229600" cy="17859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FFFFFF"/>
              </a:buClr>
              <a:buSzPts val="4800"/>
              <a:buFont typeface="EB Garamond"/>
              <a:buNone/>
            </a:pPr>
            <a:r>
              <a:rPr lang="en-US" sz="4800" b="1" i="0" u="none">
                <a:solidFill>
                  <a:srgbClr val="FFFFFF"/>
                </a:solidFill>
                <a:latin typeface="EB Garamond"/>
                <a:ea typeface="EB Garamond"/>
                <a:cs typeface="EB Garamond"/>
                <a:sym typeface="EB Garamond"/>
              </a:rPr>
              <a:t>Lecture No: 2</a:t>
            </a:r>
            <a:endParaRPr/>
          </a:p>
          <a:p>
            <a:pPr marL="0" marR="0" lvl="0" indent="0" algn="l" rtl="0">
              <a:lnSpc>
                <a:spcPct val="100000"/>
              </a:lnSpc>
              <a:spcBef>
                <a:spcPts val="0"/>
              </a:spcBef>
              <a:spcAft>
                <a:spcPts val="0"/>
              </a:spcAft>
              <a:buClr>
                <a:srgbClr val="FFFFFF"/>
              </a:buClr>
              <a:buSzPts val="4000"/>
              <a:buFont typeface="EB Garamond"/>
              <a:buNone/>
            </a:pPr>
            <a:r>
              <a:rPr lang="en-US" sz="4000" b="1" i="0" u="none">
                <a:solidFill>
                  <a:srgbClr val="FFFFFF"/>
                </a:solidFill>
                <a:latin typeface="EB Garamond"/>
                <a:ea typeface="EB Garamond"/>
                <a:cs typeface="EB Garamond"/>
                <a:sym typeface="EB Garamond"/>
              </a:rPr>
              <a:t>Data warehouse versus Data Marts, E-R  Modelling versus Dimensional Modelling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457200" y="274637"/>
            <a:ext cx="8229600" cy="77787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Index</a:t>
            </a:r>
            <a:endParaRPr/>
          </a:p>
        </p:txBody>
      </p:sp>
      <p:graphicFrame>
        <p:nvGraphicFramePr>
          <p:cNvPr id="254" name="Google Shape;254;p2"/>
          <p:cNvGraphicFramePr/>
          <p:nvPr/>
        </p:nvGraphicFramePr>
        <p:xfrm>
          <a:off x="539750" y="1484312"/>
          <a:ext cx="8064475" cy="1292015"/>
        </p:xfrm>
        <a:graphic>
          <a:graphicData uri="http://schemas.openxmlformats.org/drawingml/2006/table">
            <a:tbl>
              <a:tblPr>
                <a:noFill/>
                <a:tableStyleId>{DFD7B59D-2ED1-448A-9A3F-42595592912D}</a:tableStyleId>
              </a:tblPr>
              <a:tblGrid>
                <a:gridCol w="7561250">
                  <a:extLst>
                    <a:ext uri="{9D8B030D-6E8A-4147-A177-3AD203B41FA5}">
                      <a16:colId xmlns:a16="http://schemas.microsoft.com/office/drawing/2014/main" val="20000"/>
                    </a:ext>
                  </a:extLst>
                </a:gridCol>
                <a:gridCol w="503225">
                  <a:extLst>
                    <a:ext uri="{9D8B030D-6E8A-4147-A177-3AD203B41FA5}">
                      <a16:colId xmlns:a16="http://schemas.microsoft.com/office/drawing/2014/main" val="20001"/>
                    </a:ext>
                  </a:extLst>
                </a:gridCol>
              </a:tblGrid>
              <a:tr h="344475">
                <a:tc>
                  <a:txBody>
                    <a:bodyPr/>
                    <a:lstStyle/>
                    <a:p>
                      <a:pPr marL="0" marR="0" lvl="0" indent="0" algn="l" rtl="0">
                        <a:lnSpc>
                          <a:spcPct val="100000"/>
                        </a:lnSpc>
                        <a:spcBef>
                          <a:spcPts val="0"/>
                        </a:spcBef>
                        <a:spcAft>
                          <a:spcPts val="0"/>
                        </a:spcAft>
                        <a:buClr>
                          <a:schemeClr val="dk1"/>
                        </a:buClr>
                        <a:buSzPts val="1600"/>
                        <a:buFont typeface="EB Garamond"/>
                        <a:buNone/>
                      </a:pPr>
                      <a:r>
                        <a:rPr lang="en-US" sz="1600" b="0" i="0" u="none" strike="noStrike" cap="none">
                          <a:solidFill>
                            <a:schemeClr val="dk1"/>
                          </a:solidFill>
                          <a:latin typeface="EB Garamond"/>
                          <a:ea typeface="EB Garamond"/>
                          <a:cs typeface="EB Garamond"/>
                          <a:sym typeface="EB Garamond"/>
                        </a:rPr>
                        <a:t>Lecture 1: Introduction to Data Warehouse, Data warehouse architecture</a:t>
                      </a:r>
                      <a:endParaRPr/>
                    </a:p>
                  </a:txBody>
                  <a:tcPr marL="91450" marR="91450" marT="42575" marB="42575" anchor="ct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2575" marB="42575" anchor="ct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3075">
                <a:tc>
                  <a:txBody>
                    <a:bodyPr/>
                    <a:lstStyle/>
                    <a:p>
                      <a:pPr marL="0" marR="0" lvl="0" indent="0" algn="l" rtl="0">
                        <a:lnSpc>
                          <a:spcPct val="100000"/>
                        </a:lnSpc>
                        <a:spcBef>
                          <a:spcPts val="0"/>
                        </a:spcBef>
                        <a:spcAft>
                          <a:spcPts val="0"/>
                        </a:spcAft>
                        <a:buClr>
                          <a:schemeClr val="dk1"/>
                        </a:buClr>
                        <a:buSzPts val="1600"/>
                        <a:buFont typeface="EB Garamond"/>
                        <a:buNone/>
                      </a:pPr>
                      <a:r>
                        <a:rPr lang="en-US" sz="1600" b="0" i="0" u="none">
                          <a:solidFill>
                            <a:schemeClr val="dk1"/>
                          </a:solidFill>
                          <a:latin typeface="EB Garamond"/>
                          <a:ea typeface="EB Garamond"/>
                          <a:cs typeface="EB Garamond"/>
                          <a:sym typeface="EB Garamond"/>
                        </a:rPr>
                        <a:t>Lecture 2:  Data warehouse versus Data Marts, E-R  Modelling versus Dimensional Modelling</a:t>
                      </a:r>
                      <a:endParaRPr/>
                    </a:p>
                  </a:txBody>
                  <a:tcPr marL="91450" marR="91450" marT="42575" marB="42575" anchor="ctr">
                    <a:lnT w="12700" cap="flat" cmpd="sng">
                      <a:solidFill>
                        <a:schemeClr val="accent2"/>
                      </a:solidFill>
                      <a:prstDash val="solid"/>
                      <a:round/>
                      <a:headEnd type="none" w="sm" len="sm"/>
                      <a:tailEnd type="none" w="sm" len="sm"/>
                    </a:lnT>
                    <a:solidFill>
                      <a:schemeClr val="accent2">
                        <a:alpha val="19607"/>
                      </a:schemeClr>
                    </a:solidFill>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2575" marB="42575" anchor="ctr">
                    <a:lnT w="12700" cap="flat" cmpd="sng">
                      <a:solidFill>
                        <a:schemeClr val="accent2"/>
                      </a:solidFill>
                      <a:prstDash val="solid"/>
                      <a:round/>
                      <a:headEnd type="none" w="sm" len="sm"/>
                      <a:tailEnd type="none" w="sm" len="sm"/>
                    </a:lnT>
                    <a:solidFill>
                      <a:schemeClr val="accent2">
                        <a:alpha val="19607"/>
                      </a:schemeClr>
                    </a:solidFill>
                  </a:tcPr>
                </a:tc>
                <a:extLst>
                  <a:ext uri="{0D108BD9-81ED-4DB2-BD59-A6C34878D82A}">
                    <a16:rowId xmlns:a16="http://schemas.microsoft.com/office/drawing/2014/main" val="10001"/>
                  </a:ext>
                </a:extLst>
              </a:tr>
              <a:tr h="346075">
                <a:tc>
                  <a:txBody>
                    <a:bodyPr/>
                    <a:lstStyle/>
                    <a:p>
                      <a:pPr marL="0" marR="0" lvl="0" indent="0" algn="l" rtl="0">
                        <a:lnSpc>
                          <a:spcPct val="100000"/>
                        </a:lnSpc>
                        <a:spcBef>
                          <a:spcPts val="0"/>
                        </a:spcBef>
                        <a:spcAft>
                          <a:spcPts val="0"/>
                        </a:spcAft>
                        <a:buClr>
                          <a:schemeClr val="dk1"/>
                        </a:buClr>
                        <a:buSzPts val="1600"/>
                        <a:buFont typeface="EB Garamond"/>
                        <a:buNone/>
                      </a:pPr>
                      <a:r>
                        <a:rPr lang="en-US" sz="1600" b="0" i="0" u="none">
                          <a:solidFill>
                            <a:schemeClr val="dk1"/>
                          </a:solidFill>
                          <a:latin typeface="EB Garamond"/>
                          <a:ea typeface="EB Garamond"/>
                          <a:cs typeface="EB Garamond"/>
                          <a:sym typeface="EB Garamond"/>
                        </a:rPr>
                        <a:t>Lecture 3: Information Package Diagram, Data Warehouse  Schemas; Star Schema</a:t>
                      </a:r>
                      <a:endParaRPr/>
                    </a:p>
                  </a:txBody>
                  <a:tcPr marL="91450" marR="91450" marT="42575" marB="42575" anchor="ctr">
                    <a:lnB w="12700" cap="flat" cmpd="sng">
                      <a:solidFill>
                        <a:schemeClr val="accent2"/>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2575" marB="42575" anchor="ctr">
                    <a:lnB w="127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5" name="Google Shape;255;p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strike="noStrike" cap="none">
                <a:solidFill>
                  <a:srgbClr val="404040"/>
                </a:solidFill>
                <a:latin typeface="EB Garamond"/>
                <a:ea typeface="EB Garamond"/>
                <a:cs typeface="EB Garamond"/>
                <a:sym typeface="EB Garamond"/>
              </a:rPr>
              <a:t>2</a:t>
            </a:fld>
            <a:endParaRPr/>
          </a:p>
        </p:txBody>
      </p:sp>
      <p:sp>
        <p:nvSpPr>
          <p:cNvPr id="256" name="Google Shape;256;p2"/>
          <p:cNvSpPr txBox="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0"/>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Data Mart</a:t>
            </a:r>
            <a:endParaRPr/>
          </a:p>
        </p:txBody>
      </p:sp>
      <p:sp>
        <p:nvSpPr>
          <p:cNvPr id="418" name="Google Shape;418;p20"/>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20</a:t>
            </a:fld>
            <a:endParaRPr/>
          </a:p>
        </p:txBody>
      </p:sp>
      <p:pic>
        <p:nvPicPr>
          <p:cNvPr id="419" name="Google Shape;419;p20"/>
          <p:cNvPicPr preferRelativeResize="0"/>
          <p:nvPr/>
        </p:nvPicPr>
        <p:blipFill rotWithShape="1">
          <a:blip r:embed="rId3">
            <a:alphaModFix/>
          </a:blip>
          <a:srcRect/>
          <a:stretch/>
        </p:blipFill>
        <p:spPr>
          <a:xfrm>
            <a:off x="38100" y="2713037"/>
            <a:ext cx="9144000" cy="3260725"/>
          </a:xfrm>
          <a:prstGeom prst="rect">
            <a:avLst/>
          </a:prstGeom>
          <a:noFill/>
          <a:ln>
            <a:noFill/>
          </a:ln>
        </p:spPr>
      </p:pic>
      <p:sp>
        <p:nvSpPr>
          <p:cNvPr id="420" name="Google Shape;420;p20"/>
          <p:cNvSpPr txBox="1"/>
          <p:nvPr/>
        </p:nvSpPr>
        <p:spPr>
          <a:xfrm>
            <a:off x="365125" y="1171575"/>
            <a:ext cx="8412162" cy="1736725"/>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800"/>
              <a:buFont typeface="Source Sans Pro"/>
              <a:buNone/>
            </a:pPr>
            <a:r>
              <a:rPr lang="en-US" sz="1800" b="0" i="0" u="none">
                <a:solidFill>
                  <a:srgbClr val="000000"/>
                </a:solidFill>
                <a:latin typeface="Source Sans Pro"/>
                <a:ea typeface="Source Sans Pro"/>
                <a:cs typeface="Source Sans Pro"/>
                <a:sym typeface="Source Sans Pro"/>
              </a:rPr>
              <a:t>Data mart contains a subset of organization-wide data. This subset of data is valuable to specific groups of an organization.</a:t>
            </a:r>
            <a:endParaRPr/>
          </a:p>
          <a:p>
            <a:pPr marL="0" marR="0" lvl="0" indent="0" algn="just" rtl="0">
              <a:lnSpc>
                <a:spcPct val="100000"/>
              </a:lnSpc>
              <a:spcBef>
                <a:spcPts val="0"/>
              </a:spcBef>
              <a:spcAft>
                <a:spcPts val="0"/>
              </a:spcAft>
              <a:buClr>
                <a:schemeClr val="dk1"/>
              </a:buClr>
              <a:buSzPts val="1800"/>
              <a:buFont typeface="Calibri"/>
              <a:buNone/>
            </a:pPr>
            <a:endParaRPr sz="18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800"/>
              <a:buFont typeface="Source Sans Pro"/>
              <a:buNone/>
            </a:pPr>
            <a:r>
              <a:rPr lang="en-US" sz="1800" b="0" i="0" u="none">
                <a:solidFill>
                  <a:srgbClr val="000000"/>
                </a:solidFill>
                <a:latin typeface="Source Sans Pro"/>
                <a:ea typeface="Source Sans Pro"/>
                <a:cs typeface="Source Sans Pro"/>
                <a:sym typeface="Source Sans Pro"/>
              </a:rPr>
              <a:t>In other words, we can claim that data marts contain data specific to a particular group. For example, the marketing data mart may contain data related to items, customers, and sales. Data marts are confined to subjects.</a:t>
            </a:r>
            <a:endParaRPr/>
          </a:p>
        </p:txBody>
      </p:sp>
      <p:sp>
        <p:nvSpPr>
          <p:cNvPr id="421" name="Google Shape;421;p20"/>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20</a:t>
            </a:fld>
            <a:endParaRPr/>
          </a:p>
        </p:txBody>
      </p:sp>
      <p:sp>
        <p:nvSpPr>
          <p:cNvPr id="422" name="Google Shape;422;p20"/>
          <p:cNvSpPr txBox="1"/>
          <p:nvPr/>
        </p:nvSpPr>
        <p:spPr>
          <a:xfrm>
            <a:off x="1028700" y="6356350"/>
            <a:ext cx="75041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1"/>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Data Mart</a:t>
            </a:r>
            <a:endParaRPr/>
          </a:p>
        </p:txBody>
      </p:sp>
      <p:sp>
        <p:nvSpPr>
          <p:cNvPr id="429" name="Google Shape;429;p21"/>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21</a:t>
            </a:fld>
            <a:endParaRPr/>
          </a:p>
        </p:txBody>
      </p:sp>
      <p:sp>
        <p:nvSpPr>
          <p:cNvPr id="430" name="Google Shape;430;p21"/>
          <p:cNvSpPr txBox="1"/>
          <p:nvPr/>
        </p:nvSpPr>
        <p:spPr>
          <a:xfrm>
            <a:off x="365125" y="1171575"/>
            <a:ext cx="8412162" cy="4479925"/>
          </a:xfrm>
          <a:prstGeom prst="rect">
            <a:avLst/>
          </a:prstGeom>
          <a:noFill/>
          <a:ln>
            <a:noFill/>
          </a:ln>
        </p:spPr>
        <p:txBody>
          <a:bodyPr spcFirstLastPara="1" wrap="square" lIns="90000" tIns="45000" rIns="90000" bIns="45000" anchor="t" anchorCtr="0">
            <a:noAutofit/>
          </a:bodyPr>
          <a:lstStyle/>
          <a:p>
            <a:pPr marL="215900" marR="0" lvl="0" indent="-209550" algn="l" rtl="0">
              <a:lnSpc>
                <a:spcPct val="100000"/>
              </a:lnSpc>
              <a:spcBef>
                <a:spcPts val="0"/>
              </a:spcBef>
              <a:spcAft>
                <a:spcPts val="0"/>
              </a:spcAft>
              <a:buClr>
                <a:srgbClr val="FF0000"/>
              </a:buClr>
              <a:buSzPts val="1800"/>
              <a:buFont typeface="Calibri"/>
              <a:buNone/>
            </a:pPr>
            <a:r>
              <a:rPr lang="en-US" sz="1800" b="1" i="0" u="none">
                <a:solidFill>
                  <a:srgbClr val="FF0000"/>
                </a:solidFill>
                <a:latin typeface="Calibri"/>
                <a:ea typeface="Calibri"/>
                <a:cs typeface="Calibri"/>
                <a:sym typeface="Calibri"/>
              </a:rPr>
              <a:t>Points to remember about data marts −</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Unix/Linux-based servers are used to implement data marts. </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They are implemented on low-cost servers.</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The implementation data mart cycles is measured in short periods of time, i.e., in weeks rather than months or years.</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Data marts are small in size.</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Data marts are customized by department.</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The source of a data mart is departmentally structured data warehouse.</a:t>
            </a:r>
            <a:endParaRPr/>
          </a:p>
          <a:p>
            <a:pPr marL="215900" marR="0" lvl="0" indent="-209550" algn="l" rtl="0">
              <a:lnSpc>
                <a:spcPct val="100000"/>
              </a:lnSpc>
              <a:spcBef>
                <a:spcPts val="0"/>
              </a:spcBef>
              <a:spcAft>
                <a:spcPts val="0"/>
              </a:spcAft>
              <a:buClr>
                <a:schemeClr val="dk1"/>
              </a:buClr>
              <a:buSzPts val="1800"/>
              <a:buFont typeface="Calibri"/>
              <a:buNone/>
            </a:pPr>
            <a:endParaRPr sz="1800" b="0" i="0" u="none">
              <a:solidFill>
                <a:srgbClr val="000000"/>
              </a:solidFill>
              <a:latin typeface="Calibri"/>
              <a:ea typeface="Calibri"/>
              <a:cs typeface="Calibri"/>
              <a:sym typeface="Calibri"/>
            </a:endParaRPr>
          </a:p>
          <a:p>
            <a:pPr marL="215900" marR="0" lvl="0" indent="-209550" algn="l"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Calibri"/>
                <a:ea typeface="Calibri"/>
                <a:cs typeface="Calibri"/>
                <a:sym typeface="Calibri"/>
              </a:rPr>
              <a:t>Data mart are flexible.</a:t>
            </a:r>
            <a:endParaRPr/>
          </a:p>
        </p:txBody>
      </p:sp>
      <p:sp>
        <p:nvSpPr>
          <p:cNvPr id="431" name="Google Shape;431;p21"/>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21</a:t>
            </a:fld>
            <a:endParaRPr/>
          </a:p>
        </p:txBody>
      </p:sp>
      <p:sp>
        <p:nvSpPr>
          <p:cNvPr id="432" name="Google Shape;432;p21"/>
          <p:cNvSpPr txBox="1"/>
          <p:nvPr/>
        </p:nvSpPr>
        <p:spPr>
          <a:xfrm>
            <a:off x="1028700" y="6356350"/>
            <a:ext cx="59197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2"/>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Data warehouse vs Data Mart</a:t>
            </a:r>
            <a:endParaRPr/>
          </a:p>
        </p:txBody>
      </p:sp>
      <p:sp>
        <p:nvSpPr>
          <p:cNvPr id="439" name="Google Shape;439;p22"/>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22</a:t>
            </a:fld>
            <a:endParaRPr/>
          </a:p>
        </p:txBody>
      </p:sp>
      <p:sp>
        <p:nvSpPr>
          <p:cNvPr id="440" name="Google Shape;440;p22"/>
          <p:cNvSpPr txBox="1"/>
          <p:nvPr/>
        </p:nvSpPr>
        <p:spPr>
          <a:xfrm>
            <a:off x="365125" y="1171575"/>
            <a:ext cx="8412162" cy="1968500"/>
          </a:xfrm>
          <a:prstGeom prst="rect">
            <a:avLst/>
          </a:prstGeom>
          <a:noFill/>
          <a:ln>
            <a:noFill/>
          </a:ln>
        </p:spPr>
        <p:txBody>
          <a:bodyPr spcFirstLastPara="1" wrap="square" lIns="90000" tIns="45000" rIns="90000" bIns="45000" anchor="t" anchorCtr="0">
            <a:noAutofit/>
          </a:bodyPr>
          <a:lstStyle/>
          <a:p>
            <a:pPr marL="215900" marR="0" lvl="0" indent="-209550" algn="just" rtl="0">
              <a:lnSpc>
                <a:spcPct val="100000"/>
              </a:lnSpc>
              <a:spcBef>
                <a:spcPts val="0"/>
              </a:spcBef>
              <a:spcAft>
                <a:spcPts val="0"/>
              </a:spcAft>
              <a:buClr>
                <a:schemeClr val="dk1"/>
              </a:buClr>
              <a:buSzPts val="1800"/>
              <a:buFont typeface="Calibri"/>
              <a:buNone/>
            </a:pPr>
            <a:endParaRPr sz="1800" b="1" i="0" u="none">
              <a:solidFill>
                <a:srgbClr val="000000"/>
              </a:solidFill>
              <a:latin typeface="Source Sans Pro"/>
              <a:ea typeface="Source Sans Pro"/>
              <a:cs typeface="Source Sans Pro"/>
              <a:sym typeface="Source Sans Pro"/>
            </a:endParaRPr>
          </a:p>
          <a:p>
            <a:pPr marL="215900" marR="0" lvl="0" indent="-209550" algn="just"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Data Mart is smaller version of Data Warehouse which deals with single subject</a:t>
            </a:r>
            <a:endParaRPr/>
          </a:p>
          <a:p>
            <a:pPr marL="215900" marR="0" lvl="0" indent="-209550" algn="just"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Data marts are focused on one area, hence they draw data from limited number of sources</a:t>
            </a:r>
            <a:endParaRPr/>
          </a:p>
          <a:p>
            <a:pPr marL="215900" marR="0" lvl="0" indent="-209550" algn="just" rtl="0">
              <a:lnSpc>
                <a:spcPct val="100000"/>
              </a:lnSpc>
              <a:spcBef>
                <a:spcPts val="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Time taken to build data mart is very less compared to DWH</a:t>
            </a:r>
            <a:endParaRPr/>
          </a:p>
        </p:txBody>
      </p:sp>
      <p:pic>
        <p:nvPicPr>
          <p:cNvPr id="441" name="Google Shape;441;p22"/>
          <p:cNvPicPr preferRelativeResize="0"/>
          <p:nvPr/>
        </p:nvPicPr>
        <p:blipFill rotWithShape="1">
          <a:blip r:embed="rId3">
            <a:alphaModFix/>
          </a:blip>
          <a:srcRect/>
          <a:stretch/>
        </p:blipFill>
        <p:spPr>
          <a:xfrm>
            <a:off x="5424487" y="3397250"/>
            <a:ext cx="3278187" cy="2039937"/>
          </a:xfrm>
          <a:prstGeom prst="rect">
            <a:avLst/>
          </a:prstGeom>
          <a:noFill/>
          <a:ln>
            <a:noFill/>
          </a:ln>
        </p:spPr>
      </p:pic>
      <p:pic>
        <p:nvPicPr>
          <p:cNvPr id="442" name="Google Shape;442;p22"/>
          <p:cNvPicPr preferRelativeResize="0"/>
          <p:nvPr/>
        </p:nvPicPr>
        <p:blipFill rotWithShape="1">
          <a:blip r:embed="rId4">
            <a:alphaModFix/>
          </a:blip>
          <a:srcRect/>
          <a:stretch/>
        </p:blipFill>
        <p:spPr>
          <a:xfrm>
            <a:off x="544513" y="3097213"/>
            <a:ext cx="4903787" cy="2395537"/>
          </a:xfrm>
          <a:prstGeom prst="rect">
            <a:avLst/>
          </a:prstGeom>
          <a:noFill/>
          <a:ln>
            <a:noFill/>
          </a:ln>
        </p:spPr>
      </p:pic>
      <p:sp>
        <p:nvSpPr>
          <p:cNvPr id="443" name="Google Shape;443;p2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22</a:t>
            </a:fld>
            <a:endParaRPr/>
          </a:p>
        </p:txBody>
      </p:sp>
      <p:sp>
        <p:nvSpPr>
          <p:cNvPr id="444" name="Google Shape;444;p22"/>
          <p:cNvSpPr txBox="1"/>
          <p:nvPr/>
        </p:nvSpPr>
        <p:spPr>
          <a:xfrm>
            <a:off x="1028700" y="6356350"/>
            <a:ext cx="65674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3"/>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Types of Data Mart</a:t>
            </a:r>
            <a:endParaRPr/>
          </a:p>
        </p:txBody>
      </p:sp>
      <p:sp>
        <p:nvSpPr>
          <p:cNvPr id="451" name="Google Shape;451;p23"/>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23</a:t>
            </a:fld>
            <a:endParaRPr/>
          </a:p>
        </p:txBody>
      </p:sp>
      <p:sp>
        <p:nvSpPr>
          <p:cNvPr id="452" name="Google Shape;452;p23"/>
          <p:cNvSpPr txBox="1"/>
          <p:nvPr/>
        </p:nvSpPr>
        <p:spPr>
          <a:xfrm>
            <a:off x="365125" y="1387475"/>
            <a:ext cx="3840162" cy="3930650"/>
          </a:xfrm>
          <a:prstGeom prst="rect">
            <a:avLst/>
          </a:prstGeom>
          <a:noFill/>
          <a:ln>
            <a:noFill/>
          </a:ln>
        </p:spPr>
        <p:txBody>
          <a:bodyPr spcFirstLastPara="1" wrap="square" lIns="90000" tIns="45000" rIns="90000" bIns="45000" anchor="t" anchorCtr="0">
            <a:noAutofit/>
          </a:bodyPr>
          <a:lstStyle/>
          <a:p>
            <a:pPr marL="209550" marR="0" lvl="0" indent="-209550" algn="just" rtl="0">
              <a:lnSpc>
                <a:spcPct val="100000"/>
              </a:lnSpc>
              <a:spcBef>
                <a:spcPts val="0"/>
              </a:spcBef>
              <a:spcAft>
                <a:spcPts val="0"/>
              </a:spcAft>
              <a:buClr>
                <a:srgbClr val="000000"/>
              </a:buClr>
              <a:buSzPts val="810"/>
              <a:buFont typeface="Noto Sans Symbols"/>
              <a:buChar char="●"/>
            </a:pPr>
            <a:r>
              <a:rPr lang="en-US" sz="1800" b="1" i="0" u="none">
                <a:solidFill>
                  <a:srgbClr val="FF0000"/>
                </a:solidFill>
                <a:latin typeface="Source Sans Pro"/>
                <a:ea typeface="Source Sans Pro"/>
                <a:cs typeface="Source Sans Pro"/>
                <a:sym typeface="Source Sans Pro"/>
              </a:rPr>
              <a:t>Dependent Data Mart: </a:t>
            </a:r>
            <a:r>
              <a:rPr lang="en-US" sz="1800" b="0" i="0" u="none">
                <a:solidFill>
                  <a:srgbClr val="000000"/>
                </a:solidFill>
                <a:latin typeface="Source Sans Pro"/>
                <a:ea typeface="Source Sans Pro"/>
                <a:cs typeface="Source Sans Pro"/>
                <a:sym typeface="Source Sans Pro"/>
              </a:rPr>
              <a:t>Data comes from OLTP source to Data Warehouse and then from data warehouse to Data Mart</a:t>
            </a:r>
            <a:endParaRPr/>
          </a:p>
          <a:p>
            <a:pPr marL="209550" marR="0" lvl="0" indent="-209550" algn="just" rtl="0">
              <a:lnSpc>
                <a:spcPct val="100000"/>
              </a:lnSpc>
              <a:spcBef>
                <a:spcPts val="0"/>
              </a:spcBef>
              <a:spcAft>
                <a:spcPts val="0"/>
              </a:spcAft>
              <a:buClr>
                <a:schemeClr val="dk1"/>
              </a:buClr>
              <a:buSzPts val="1800"/>
              <a:buFont typeface="Calibri"/>
              <a:buNone/>
            </a:pPr>
            <a:endParaRPr sz="1800" b="1" i="0" u="none">
              <a:solidFill>
                <a:srgbClr val="000000"/>
              </a:solidFill>
              <a:latin typeface="Source Sans Pro"/>
              <a:ea typeface="Source Sans Pro"/>
              <a:cs typeface="Source Sans Pro"/>
              <a:sym typeface="Source Sans Pro"/>
            </a:endParaRPr>
          </a:p>
          <a:p>
            <a:pPr marL="209550" marR="0" lvl="0" indent="-209550" algn="just" rtl="0">
              <a:lnSpc>
                <a:spcPct val="100000"/>
              </a:lnSpc>
              <a:spcBef>
                <a:spcPts val="0"/>
              </a:spcBef>
              <a:spcAft>
                <a:spcPts val="0"/>
              </a:spcAft>
              <a:buClr>
                <a:srgbClr val="000000"/>
              </a:buClr>
              <a:buSzPts val="810"/>
              <a:buFont typeface="Noto Sans Symbols"/>
              <a:buChar char="●"/>
            </a:pPr>
            <a:r>
              <a:rPr lang="en-US" sz="1800" b="1" i="0" u="none">
                <a:solidFill>
                  <a:srgbClr val="FF0000"/>
                </a:solidFill>
                <a:latin typeface="Source Sans Pro"/>
                <a:ea typeface="Source Sans Pro"/>
                <a:cs typeface="Source Sans Pro"/>
                <a:sym typeface="Source Sans Pro"/>
              </a:rPr>
              <a:t>Independent Data Mart: </a:t>
            </a:r>
            <a:r>
              <a:rPr lang="en-US" sz="1800" b="0" i="0" u="none">
                <a:solidFill>
                  <a:srgbClr val="000000"/>
                </a:solidFill>
                <a:latin typeface="Source Sans Pro"/>
                <a:ea typeface="Source Sans Pro"/>
                <a:cs typeface="Source Sans Pro"/>
                <a:sym typeface="Source Sans Pro"/>
              </a:rPr>
              <a:t>Data directly received from the source system, This is suitable for small organization</a:t>
            </a:r>
            <a:endParaRPr/>
          </a:p>
          <a:p>
            <a:pPr marL="209550" marR="0" lvl="0" indent="-209550" algn="just" rtl="0">
              <a:lnSpc>
                <a:spcPct val="100000"/>
              </a:lnSpc>
              <a:spcBef>
                <a:spcPts val="0"/>
              </a:spcBef>
              <a:spcAft>
                <a:spcPts val="0"/>
              </a:spcAft>
              <a:buClr>
                <a:schemeClr val="dk1"/>
              </a:buClr>
              <a:buSzPts val="1800"/>
              <a:buFont typeface="Calibri"/>
              <a:buNone/>
            </a:pPr>
            <a:endParaRPr sz="1800" b="1" i="0" u="none">
              <a:solidFill>
                <a:srgbClr val="000000"/>
              </a:solidFill>
              <a:latin typeface="Source Sans Pro"/>
              <a:ea typeface="Source Sans Pro"/>
              <a:cs typeface="Source Sans Pro"/>
              <a:sym typeface="Source Sans Pro"/>
            </a:endParaRPr>
          </a:p>
          <a:p>
            <a:pPr marL="209550" marR="0" lvl="0" indent="-209550" algn="just" rtl="0">
              <a:lnSpc>
                <a:spcPct val="100000"/>
              </a:lnSpc>
              <a:spcBef>
                <a:spcPts val="0"/>
              </a:spcBef>
              <a:spcAft>
                <a:spcPts val="0"/>
              </a:spcAft>
              <a:buClr>
                <a:schemeClr val="dk1"/>
              </a:buClr>
              <a:buSzPts val="1800"/>
              <a:buFont typeface="Calibri"/>
              <a:buNone/>
            </a:pPr>
            <a:endParaRPr sz="1800" b="1" i="0" u="none">
              <a:solidFill>
                <a:srgbClr val="000000"/>
              </a:solidFill>
              <a:latin typeface="Source Sans Pro"/>
              <a:ea typeface="Source Sans Pro"/>
              <a:cs typeface="Source Sans Pro"/>
              <a:sym typeface="Source Sans Pro"/>
            </a:endParaRPr>
          </a:p>
          <a:p>
            <a:pPr marL="209550" marR="0" lvl="0" indent="-209550" algn="just" rtl="0">
              <a:lnSpc>
                <a:spcPct val="100000"/>
              </a:lnSpc>
              <a:spcBef>
                <a:spcPts val="0"/>
              </a:spcBef>
              <a:spcAft>
                <a:spcPts val="0"/>
              </a:spcAft>
              <a:buClr>
                <a:srgbClr val="000000"/>
              </a:buClr>
              <a:buSzPts val="810"/>
              <a:buFont typeface="Noto Sans Symbols"/>
              <a:buChar char="●"/>
            </a:pPr>
            <a:r>
              <a:rPr lang="en-US" sz="1800" b="1" i="0" u="none">
                <a:solidFill>
                  <a:srgbClr val="FF0000"/>
                </a:solidFill>
                <a:latin typeface="Source Sans Pro"/>
                <a:ea typeface="Source Sans Pro"/>
                <a:cs typeface="Source Sans Pro"/>
                <a:sym typeface="Source Sans Pro"/>
              </a:rPr>
              <a:t>Hybrid Data Mart: </a:t>
            </a:r>
            <a:r>
              <a:rPr lang="en-US" sz="1800" b="0" i="0" u="none">
                <a:solidFill>
                  <a:srgbClr val="000000"/>
                </a:solidFill>
                <a:latin typeface="Source Sans Pro"/>
                <a:ea typeface="Source Sans Pro"/>
                <a:cs typeface="Source Sans Pro"/>
                <a:sym typeface="Source Sans Pro"/>
              </a:rPr>
              <a:t>Data fed from both OLTP source and DWH </a:t>
            </a:r>
            <a:endParaRPr/>
          </a:p>
        </p:txBody>
      </p:sp>
      <p:pic>
        <p:nvPicPr>
          <p:cNvPr id="453" name="Google Shape;453;p23"/>
          <p:cNvPicPr preferRelativeResize="0"/>
          <p:nvPr/>
        </p:nvPicPr>
        <p:blipFill rotWithShape="1">
          <a:blip r:embed="rId3">
            <a:alphaModFix/>
          </a:blip>
          <a:srcRect/>
          <a:stretch/>
        </p:blipFill>
        <p:spPr>
          <a:xfrm>
            <a:off x="4471987" y="1211262"/>
            <a:ext cx="4297362" cy="4459287"/>
          </a:xfrm>
          <a:prstGeom prst="rect">
            <a:avLst/>
          </a:prstGeom>
          <a:noFill/>
          <a:ln>
            <a:noFill/>
          </a:ln>
        </p:spPr>
      </p:pic>
      <p:sp>
        <p:nvSpPr>
          <p:cNvPr id="454" name="Google Shape;454;p23"/>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23</a:t>
            </a:fld>
            <a:endParaRPr/>
          </a:p>
        </p:txBody>
      </p:sp>
      <p:sp>
        <p:nvSpPr>
          <p:cNvPr id="455" name="Google Shape;455;p23"/>
          <p:cNvSpPr txBox="1"/>
          <p:nvPr/>
        </p:nvSpPr>
        <p:spPr>
          <a:xfrm>
            <a:off x="1028700" y="6356350"/>
            <a:ext cx="59197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4"/>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EB Garamond"/>
              <a:buNone/>
            </a:pPr>
            <a:r>
              <a:rPr lang="en-US" sz="1800" b="1" i="0" u="none">
                <a:solidFill>
                  <a:srgbClr val="9F1C33"/>
                </a:solidFill>
                <a:latin typeface="EB Garamond"/>
                <a:ea typeface="EB Garamond"/>
                <a:cs typeface="EB Garamond"/>
                <a:sym typeface="EB Garamond"/>
              </a:rPr>
              <a:t>Data Warehouse Design Approaches:Top-Down and Bottom-Up</a:t>
            </a:r>
            <a:endParaRPr/>
          </a:p>
        </p:txBody>
      </p:sp>
      <p:sp>
        <p:nvSpPr>
          <p:cNvPr id="462" name="Google Shape;462;p24"/>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24</a:t>
            </a:fld>
            <a:endParaRPr/>
          </a:p>
        </p:txBody>
      </p:sp>
      <p:sp>
        <p:nvSpPr>
          <p:cNvPr id="463" name="Google Shape;463;p24"/>
          <p:cNvSpPr txBox="1"/>
          <p:nvPr/>
        </p:nvSpPr>
        <p:spPr>
          <a:xfrm>
            <a:off x="365125" y="1387475"/>
            <a:ext cx="7864475" cy="3000375"/>
          </a:xfrm>
          <a:prstGeom prst="rect">
            <a:avLst/>
          </a:prstGeom>
          <a:noFill/>
          <a:ln>
            <a:noFill/>
          </a:ln>
        </p:spPr>
        <p:txBody>
          <a:bodyPr spcFirstLastPara="1" wrap="square" lIns="90000" tIns="45000" rIns="90000" bIns="45000" anchor="t" anchorCtr="0">
            <a:noAutofit/>
          </a:bodyPr>
          <a:lstStyle/>
          <a:p>
            <a:pPr marL="425450" marR="0" lvl="1" indent="-215900" algn="just" rtl="0">
              <a:lnSpc>
                <a:spcPct val="100000"/>
              </a:lnSpc>
              <a:spcBef>
                <a:spcPts val="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Data Warehouse design approaches are very important aspect of building data warehouse. </a:t>
            </a:r>
            <a:endParaRPr/>
          </a:p>
          <a:p>
            <a:pPr marL="425450" marR="0" lvl="1" indent="-164465" algn="just" rtl="0">
              <a:lnSpc>
                <a:spcPct val="100000"/>
              </a:lnSpc>
              <a:spcBef>
                <a:spcPts val="1000"/>
              </a:spcBef>
              <a:spcAft>
                <a:spcPts val="0"/>
              </a:spcAft>
              <a:buClr>
                <a:srgbClr val="000000"/>
              </a:buClr>
              <a:buSzPts val="810"/>
              <a:buFont typeface="Noto Sans Symbols"/>
              <a:buNone/>
            </a:pPr>
            <a:endParaRPr sz="1800" b="0" i="0" u="none" strike="noStrike" cap="none">
              <a:solidFill>
                <a:srgbClr val="000000"/>
              </a:solidFill>
              <a:latin typeface="EB Garamond"/>
              <a:ea typeface="EB Garamond"/>
              <a:cs typeface="EB Garamond"/>
              <a:sym typeface="EB Garamond"/>
            </a:endParaRPr>
          </a:p>
          <a:p>
            <a:pPr marL="425450" marR="0" lvl="1" indent="-215900" algn="just" rtl="0">
              <a:lnSpc>
                <a:spcPct val="100000"/>
              </a:lnSpc>
              <a:spcBef>
                <a:spcPts val="100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Selection of right data warehouse design could save lot of time and project cost.</a:t>
            </a:r>
            <a:endParaRPr/>
          </a:p>
          <a:p>
            <a:pPr marL="425450" marR="0" lvl="1" indent="-164465" algn="just" rtl="0">
              <a:lnSpc>
                <a:spcPct val="100000"/>
              </a:lnSpc>
              <a:spcBef>
                <a:spcPts val="1000"/>
              </a:spcBef>
              <a:spcAft>
                <a:spcPts val="0"/>
              </a:spcAft>
              <a:buClr>
                <a:srgbClr val="000000"/>
              </a:buClr>
              <a:buSzPts val="810"/>
              <a:buFont typeface="Noto Sans Symbols"/>
              <a:buNone/>
            </a:pPr>
            <a:endParaRPr sz="1800" b="0" i="0" u="none" strike="noStrike" cap="none">
              <a:solidFill>
                <a:srgbClr val="000000"/>
              </a:solidFill>
              <a:latin typeface="EB Garamond"/>
              <a:ea typeface="EB Garamond"/>
              <a:cs typeface="EB Garamond"/>
              <a:sym typeface="EB Garamond"/>
            </a:endParaRPr>
          </a:p>
          <a:p>
            <a:pPr marL="425450" marR="0" lvl="1" indent="-215900" algn="just" rtl="0">
              <a:lnSpc>
                <a:spcPct val="100000"/>
              </a:lnSpc>
              <a:spcBef>
                <a:spcPts val="100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There are two different Data Warehouse Design Approaches normally followed when designing a Data Warehouse solution and based on the requirements of your project you can choose which one suits your particular scenario.</a:t>
            </a:r>
            <a:endParaRPr/>
          </a:p>
        </p:txBody>
      </p:sp>
      <p:sp>
        <p:nvSpPr>
          <p:cNvPr id="464" name="Google Shape;464;p24"/>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24</a:t>
            </a:fld>
            <a:endParaRPr/>
          </a:p>
        </p:txBody>
      </p:sp>
      <p:sp>
        <p:nvSpPr>
          <p:cNvPr id="465" name="Google Shape;465;p24"/>
          <p:cNvSpPr txBox="1"/>
          <p:nvPr/>
        </p:nvSpPr>
        <p:spPr>
          <a:xfrm>
            <a:off x="1028700" y="6356350"/>
            <a:ext cx="64960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5"/>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EB Garamond"/>
              <a:buNone/>
            </a:pPr>
            <a:r>
              <a:rPr lang="en-US" sz="1800" b="1" i="0" u="none">
                <a:solidFill>
                  <a:srgbClr val="9F1C33"/>
                </a:solidFill>
                <a:latin typeface="EB Garamond"/>
                <a:ea typeface="EB Garamond"/>
                <a:cs typeface="EB Garamond"/>
                <a:sym typeface="EB Garamond"/>
              </a:rPr>
              <a:t>Top-Down Approach for Data warehouse Design</a:t>
            </a:r>
            <a:endParaRPr/>
          </a:p>
        </p:txBody>
      </p:sp>
      <p:sp>
        <p:nvSpPr>
          <p:cNvPr id="472" name="Google Shape;472;p25"/>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25</a:t>
            </a:fld>
            <a:endParaRPr/>
          </a:p>
        </p:txBody>
      </p:sp>
      <p:sp>
        <p:nvSpPr>
          <p:cNvPr id="473" name="Google Shape;473;p25"/>
          <p:cNvSpPr txBox="1"/>
          <p:nvPr/>
        </p:nvSpPr>
        <p:spPr>
          <a:xfrm>
            <a:off x="457200" y="1204912"/>
            <a:ext cx="4846637" cy="4965700"/>
          </a:xfrm>
          <a:prstGeom prst="rect">
            <a:avLst/>
          </a:prstGeom>
          <a:noFill/>
          <a:ln>
            <a:noFill/>
          </a:ln>
        </p:spPr>
        <p:txBody>
          <a:bodyPr spcFirstLastPara="1" wrap="square" lIns="90000" tIns="45000" rIns="90000" bIns="45000" anchor="t" anchorCtr="0">
            <a:noAutofit/>
          </a:bodyPr>
          <a:lstStyle/>
          <a:p>
            <a:pPr marL="425450" marR="0" lvl="1" indent="-215900" algn="just" rtl="0">
              <a:lnSpc>
                <a:spcPct val="100000"/>
              </a:lnSpc>
              <a:spcBef>
                <a:spcPts val="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In the </a:t>
            </a:r>
            <a:r>
              <a:rPr lang="en-US" sz="1600" b="0" i="0" u="none" strike="noStrike" cap="none">
                <a:solidFill>
                  <a:srgbClr val="FF0000"/>
                </a:solidFill>
                <a:latin typeface="EB Garamond"/>
                <a:ea typeface="EB Garamond"/>
                <a:cs typeface="EB Garamond"/>
                <a:sym typeface="EB Garamond"/>
              </a:rPr>
              <a:t>top-down approach</a:t>
            </a:r>
            <a:r>
              <a:rPr lang="en-US" sz="1600" b="0" i="0" u="none" strike="noStrike" cap="none">
                <a:solidFill>
                  <a:srgbClr val="000000"/>
                </a:solidFill>
                <a:latin typeface="EB Garamond"/>
                <a:ea typeface="EB Garamond"/>
                <a:cs typeface="EB Garamond"/>
                <a:sym typeface="EB Garamond"/>
              </a:rPr>
              <a:t>, the data warehouse is designed first and then data mart are built</a:t>
            </a:r>
            <a:endParaRPr/>
          </a:p>
          <a:p>
            <a:pPr marL="425450" marR="0" lvl="1" indent="-215900" algn="just" rtl="0">
              <a:lnSpc>
                <a:spcPct val="100000"/>
              </a:lnSpc>
              <a:spcBef>
                <a:spcPts val="100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Below are the steps that are involved in top-down approach:</a:t>
            </a:r>
            <a:endParaRPr/>
          </a:p>
          <a:p>
            <a:pPr marL="425450" marR="0" lvl="1" indent="-215900" algn="just" rtl="0">
              <a:lnSpc>
                <a:spcPct val="100000"/>
              </a:lnSpc>
              <a:spcBef>
                <a:spcPts val="100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Data is extracted from the various source systems using ETL tools, it is validated and pushed to the data warehouse.</a:t>
            </a:r>
            <a:endParaRPr/>
          </a:p>
          <a:p>
            <a:pPr marL="425450" marR="0" lvl="1" indent="-215900" algn="just" rtl="0">
              <a:lnSpc>
                <a:spcPct val="100000"/>
              </a:lnSpc>
              <a:spcBef>
                <a:spcPts val="100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You will apply various aggregation, summerization techniques on extracted data from data warehouse and loaded back to the data warehouse</a:t>
            </a:r>
            <a:endParaRPr/>
          </a:p>
          <a:p>
            <a:pPr marL="425450" marR="0" lvl="1" indent="-215900" algn="just" rtl="0">
              <a:lnSpc>
                <a:spcPct val="100000"/>
              </a:lnSpc>
              <a:spcBef>
                <a:spcPts val="100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Once the aggregation and summerization is completed, various data marts extract that data and apply the some more transformation to make the data structure as defined by the data marts.</a:t>
            </a:r>
            <a:endParaRPr/>
          </a:p>
          <a:p>
            <a:pPr marL="425450" marR="0" lvl="1" indent="-215900" algn="just" rtl="0">
              <a:lnSpc>
                <a:spcPct val="100000"/>
              </a:lnSpc>
              <a:spcBef>
                <a:spcPts val="1000"/>
              </a:spcBef>
              <a:spcAft>
                <a:spcPts val="0"/>
              </a:spcAft>
              <a:buClr>
                <a:srgbClr val="000000"/>
              </a:buClr>
              <a:buSzPts val="720"/>
              <a:buFont typeface="Noto Sans Symbols"/>
              <a:buChar char="●"/>
            </a:pPr>
            <a:r>
              <a:rPr lang="en-US" sz="1600" b="0" i="0" u="none" strike="noStrike" cap="none">
                <a:solidFill>
                  <a:srgbClr val="000000"/>
                </a:solidFill>
                <a:latin typeface="EB Garamond"/>
                <a:ea typeface="EB Garamond"/>
                <a:cs typeface="EB Garamond"/>
                <a:sym typeface="EB Garamond"/>
              </a:rPr>
              <a:t>This is bill inmons methodology</a:t>
            </a:r>
            <a:endParaRPr/>
          </a:p>
        </p:txBody>
      </p:sp>
      <p:pic>
        <p:nvPicPr>
          <p:cNvPr id="474" name="Google Shape;474;p25"/>
          <p:cNvPicPr preferRelativeResize="0"/>
          <p:nvPr/>
        </p:nvPicPr>
        <p:blipFill rotWithShape="1">
          <a:blip r:embed="rId3">
            <a:alphaModFix/>
          </a:blip>
          <a:srcRect/>
          <a:stretch/>
        </p:blipFill>
        <p:spPr>
          <a:xfrm>
            <a:off x="5761037" y="1171575"/>
            <a:ext cx="2982912" cy="4757737"/>
          </a:xfrm>
          <a:prstGeom prst="rect">
            <a:avLst/>
          </a:prstGeom>
          <a:noFill/>
          <a:ln>
            <a:noFill/>
          </a:ln>
        </p:spPr>
      </p:pic>
      <p:sp>
        <p:nvSpPr>
          <p:cNvPr id="475" name="Google Shape;475;p25"/>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25</a:t>
            </a:fld>
            <a:endParaRPr/>
          </a:p>
        </p:txBody>
      </p:sp>
      <p:sp>
        <p:nvSpPr>
          <p:cNvPr id="476" name="Google Shape;476;p25"/>
          <p:cNvSpPr txBox="1"/>
          <p:nvPr/>
        </p:nvSpPr>
        <p:spPr>
          <a:xfrm>
            <a:off x="1028700" y="6356350"/>
            <a:ext cx="57753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6"/>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EB Garamond"/>
              <a:buNone/>
            </a:pPr>
            <a:r>
              <a:rPr lang="en-US" sz="1800" b="1" i="0" u="none">
                <a:solidFill>
                  <a:srgbClr val="9F1C33"/>
                </a:solidFill>
                <a:latin typeface="EB Garamond"/>
                <a:ea typeface="EB Garamond"/>
                <a:cs typeface="EB Garamond"/>
                <a:sym typeface="EB Garamond"/>
              </a:rPr>
              <a:t>Bottom-up Approach for Data warehouse Design</a:t>
            </a:r>
            <a:endParaRPr/>
          </a:p>
        </p:txBody>
      </p:sp>
      <p:sp>
        <p:nvSpPr>
          <p:cNvPr id="483" name="Google Shape;483;p26"/>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26</a:t>
            </a:fld>
            <a:endParaRPr/>
          </a:p>
        </p:txBody>
      </p:sp>
      <p:sp>
        <p:nvSpPr>
          <p:cNvPr id="484" name="Google Shape;484;p26"/>
          <p:cNvSpPr txBox="1"/>
          <p:nvPr/>
        </p:nvSpPr>
        <p:spPr>
          <a:xfrm>
            <a:off x="274637" y="2027237"/>
            <a:ext cx="4846637" cy="3551237"/>
          </a:xfrm>
          <a:prstGeom prst="rect">
            <a:avLst/>
          </a:prstGeom>
          <a:noFill/>
          <a:ln>
            <a:noFill/>
          </a:ln>
        </p:spPr>
        <p:txBody>
          <a:bodyPr spcFirstLastPara="1" wrap="square" lIns="90000" tIns="45000" rIns="90000" bIns="45000" anchor="t" anchorCtr="0">
            <a:noAutofit/>
          </a:bodyPr>
          <a:lstStyle/>
          <a:p>
            <a:pPr marL="425450" marR="0" lvl="1" indent="-215900" algn="just" rtl="0">
              <a:lnSpc>
                <a:spcPct val="100000"/>
              </a:lnSpc>
              <a:spcBef>
                <a:spcPts val="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Ralph Kimball proposed data warehouse design approach is called dimensional </a:t>
            </a:r>
            <a:r>
              <a:rPr lang="en-US" sz="1800" b="0" i="0" u="none" strike="noStrike" cap="none">
                <a:solidFill>
                  <a:srgbClr val="000000"/>
                </a:solidFill>
                <a:latin typeface="Source Sans Pro"/>
                <a:ea typeface="Source Sans Pro"/>
                <a:cs typeface="Source Sans Pro"/>
                <a:sym typeface="Source Sans Pro"/>
              </a:rPr>
              <a:t>modelling</a:t>
            </a:r>
            <a:r>
              <a:rPr lang="en-US" sz="1800" b="0" i="0" u="none" strike="noStrike" cap="none">
                <a:solidFill>
                  <a:srgbClr val="000000"/>
                </a:solidFill>
                <a:latin typeface="EB Garamond"/>
                <a:ea typeface="EB Garamond"/>
                <a:cs typeface="EB Garamond"/>
                <a:sym typeface="EB Garamond"/>
              </a:rPr>
              <a:t> or the Kimball methodology. </a:t>
            </a:r>
            <a:endParaRPr/>
          </a:p>
          <a:p>
            <a:pPr marL="425450" marR="0" lvl="1" indent="-215900" algn="just" rtl="0">
              <a:lnSpc>
                <a:spcPct val="100000"/>
              </a:lnSpc>
              <a:spcBef>
                <a:spcPts val="100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This methodology follows the bottom-up approach</a:t>
            </a:r>
            <a:endParaRPr/>
          </a:p>
          <a:p>
            <a:pPr marL="425450" marR="0" lvl="1" indent="-215900" algn="just" rtl="0">
              <a:lnSpc>
                <a:spcPct val="100000"/>
              </a:lnSpc>
              <a:spcBef>
                <a:spcPts val="100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As per this method, data marts are first created to provide the reporting and analytics capability for specific business process</a:t>
            </a:r>
            <a:endParaRPr/>
          </a:p>
          <a:p>
            <a:pPr marL="425450" marR="0" lvl="1" indent="-215900" algn="just" rtl="0">
              <a:lnSpc>
                <a:spcPct val="100000"/>
              </a:lnSpc>
              <a:spcBef>
                <a:spcPts val="1000"/>
              </a:spcBef>
              <a:spcAft>
                <a:spcPts val="0"/>
              </a:spcAft>
              <a:buClr>
                <a:srgbClr val="000000"/>
              </a:buClr>
              <a:buSzPts val="810"/>
              <a:buFont typeface="Noto Sans Symbols"/>
              <a:buChar char="●"/>
            </a:pPr>
            <a:r>
              <a:rPr lang="en-US" sz="1800" b="0" i="0" u="none" strike="noStrike" cap="none">
                <a:solidFill>
                  <a:srgbClr val="000000"/>
                </a:solidFill>
                <a:latin typeface="EB Garamond"/>
                <a:ea typeface="EB Garamond"/>
                <a:cs typeface="EB Garamond"/>
                <a:sym typeface="EB Garamond"/>
              </a:rPr>
              <a:t>Later with these data marts, enterprise data warehouse is created</a:t>
            </a:r>
            <a:endParaRPr/>
          </a:p>
        </p:txBody>
      </p:sp>
      <p:pic>
        <p:nvPicPr>
          <p:cNvPr id="485" name="Google Shape;485;p26"/>
          <p:cNvPicPr preferRelativeResize="0"/>
          <p:nvPr/>
        </p:nvPicPr>
        <p:blipFill rotWithShape="1">
          <a:blip r:embed="rId3">
            <a:alphaModFix/>
          </a:blip>
          <a:srcRect/>
          <a:stretch/>
        </p:blipFill>
        <p:spPr>
          <a:xfrm>
            <a:off x="5303837" y="1119187"/>
            <a:ext cx="3382962" cy="4879975"/>
          </a:xfrm>
          <a:prstGeom prst="rect">
            <a:avLst/>
          </a:prstGeom>
          <a:noFill/>
          <a:ln>
            <a:noFill/>
          </a:ln>
        </p:spPr>
      </p:pic>
      <p:sp>
        <p:nvSpPr>
          <p:cNvPr id="486" name="Google Shape;486;p26"/>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26</a:t>
            </a:fld>
            <a:endParaRPr/>
          </a:p>
        </p:txBody>
      </p:sp>
      <p:sp>
        <p:nvSpPr>
          <p:cNvPr id="487" name="Google Shape;487;p26"/>
          <p:cNvSpPr txBox="1"/>
          <p:nvPr/>
        </p:nvSpPr>
        <p:spPr>
          <a:xfrm>
            <a:off x="1028700" y="6356350"/>
            <a:ext cx="55594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EB Garamond"/>
              <a:buNone/>
            </a:pPr>
            <a:r>
              <a:rPr lang="en-US" sz="1800" b="1" i="0" u="none">
                <a:solidFill>
                  <a:srgbClr val="9F1C33"/>
                </a:solidFill>
                <a:latin typeface="EB Garamond"/>
                <a:ea typeface="EB Garamond"/>
                <a:cs typeface="EB Garamond"/>
                <a:sym typeface="EB Garamond"/>
              </a:rPr>
              <a:t>Dimensional Modelling</a:t>
            </a:r>
            <a:endParaRPr/>
          </a:p>
        </p:txBody>
      </p:sp>
      <p:sp>
        <p:nvSpPr>
          <p:cNvPr id="494" name="Google Shape;494;p27"/>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27</a:t>
            </a:fld>
            <a:endParaRPr/>
          </a:p>
        </p:txBody>
      </p:sp>
      <p:sp>
        <p:nvSpPr>
          <p:cNvPr id="495" name="Google Shape;495;p27"/>
          <p:cNvSpPr txBox="1"/>
          <p:nvPr/>
        </p:nvSpPr>
        <p:spPr>
          <a:xfrm>
            <a:off x="365125" y="1119187"/>
            <a:ext cx="8321675" cy="4994275"/>
          </a:xfrm>
          <a:prstGeom prst="rect">
            <a:avLst/>
          </a:prstGeom>
          <a:noFill/>
          <a:ln>
            <a:noFill/>
          </a:ln>
        </p:spPr>
        <p:txBody>
          <a:bodyPr spcFirstLastPara="1" wrap="square" lIns="90000" tIns="45000" rIns="90000" bIns="45000" anchor="t" anchorCtr="0">
            <a:noAutofit/>
          </a:bodyPr>
          <a:lstStyle/>
          <a:p>
            <a:pPr marL="215900" marR="0" lvl="0" indent="-212725" algn="just" rtl="0">
              <a:lnSpc>
                <a:spcPct val="100000"/>
              </a:lnSpc>
              <a:spcBef>
                <a:spcPts val="0"/>
              </a:spcBef>
              <a:spcAft>
                <a:spcPts val="0"/>
              </a:spcAft>
              <a:buClr>
                <a:srgbClr val="000000"/>
              </a:buClr>
              <a:buSzPts val="1800"/>
              <a:buFont typeface="Source Sans Pro"/>
              <a:buNone/>
            </a:pPr>
            <a:r>
              <a:rPr lang="en-US" sz="1800" b="1" i="0" u="none">
                <a:solidFill>
                  <a:srgbClr val="000000"/>
                </a:solidFill>
                <a:latin typeface="Source Sans Pro"/>
                <a:ea typeface="Source Sans Pro"/>
                <a:cs typeface="Source Sans Pro"/>
                <a:sym typeface="Source Sans Pro"/>
              </a:rPr>
              <a:t>What is Dimensional Model?</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A dimensional model </a:t>
            </a:r>
            <a:r>
              <a:rPr lang="en-US" sz="1800" b="1" i="0" u="none">
                <a:solidFill>
                  <a:srgbClr val="000000"/>
                </a:solidFill>
                <a:latin typeface="Source Sans Pro"/>
                <a:ea typeface="Source Sans Pro"/>
                <a:cs typeface="Source Sans Pro"/>
                <a:sym typeface="Source Sans Pro"/>
              </a:rPr>
              <a:t>is a data structure technique optimized for Data warehousing</a:t>
            </a:r>
            <a:r>
              <a:rPr lang="en-US" sz="1800" b="0" i="0" u="none">
                <a:solidFill>
                  <a:srgbClr val="000000"/>
                </a:solidFill>
                <a:latin typeface="Source Sans Pro"/>
                <a:ea typeface="Source Sans Pro"/>
                <a:cs typeface="Source Sans Pro"/>
                <a:sym typeface="Source Sans Pro"/>
              </a:rPr>
              <a:t> tools. </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The concept of Dimensional Modelling was </a:t>
            </a:r>
            <a:r>
              <a:rPr lang="en-US" sz="1800" b="1" i="0" u="none">
                <a:solidFill>
                  <a:srgbClr val="000000"/>
                </a:solidFill>
                <a:latin typeface="Source Sans Pro"/>
                <a:ea typeface="Source Sans Pro"/>
                <a:cs typeface="Source Sans Pro"/>
                <a:sym typeface="Source Sans Pro"/>
              </a:rPr>
              <a:t>developed by Ralph Kimball</a:t>
            </a:r>
            <a:r>
              <a:rPr lang="en-US" sz="1800" b="0" i="0" u="none">
                <a:solidFill>
                  <a:srgbClr val="000000"/>
                </a:solidFill>
                <a:latin typeface="Source Sans Pro"/>
                <a:ea typeface="Source Sans Pro"/>
                <a:cs typeface="Source Sans Pro"/>
                <a:sym typeface="Source Sans Pro"/>
              </a:rPr>
              <a:t> and is comprised of "</a:t>
            </a:r>
            <a:r>
              <a:rPr lang="en-US" sz="1800" b="1" i="0" u="none">
                <a:solidFill>
                  <a:srgbClr val="0000FF"/>
                </a:solidFill>
                <a:latin typeface="Source Sans Pro"/>
                <a:ea typeface="Source Sans Pro"/>
                <a:cs typeface="Source Sans Pro"/>
                <a:sym typeface="Source Sans Pro"/>
              </a:rPr>
              <a:t>fact</a:t>
            </a:r>
            <a:r>
              <a:rPr lang="en-US" sz="1800" b="0" i="0" u="none">
                <a:solidFill>
                  <a:srgbClr val="000000"/>
                </a:solidFill>
                <a:latin typeface="Source Sans Pro"/>
                <a:ea typeface="Source Sans Pro"/>
                <a:cs typeface="Source Sans Pro"/>
                <a:sym typeface="Source Sans Pro"/>
              </a:rPr>
              <a:t>" and "</a:t>
            </a:r>
            <a:r>
              <a:rPr lang="en-US" sz="1800" b="1" i="0" u="none">
                <a:solidFill>
                  <a:srgbClr val="0000FF"/>
                </a:solidFill>
                <a:latin typeface="Source Sans Pro"/>
                <a:ea typeface="Source Sans Pro"/>
                <a:cs typeface="Source Sans Pro"/>
                <a:sym typeface="Source Sans Pro"/>
              </a:rPr>
              <a:t>dimension</a:t>
            </a:r>
            <a:r>
              <a:rPr lang="en-US" sz="1800" b="0" i="0" u="none">
                <a:solidFill>
                  <a:srgbClr val="000000"/>
                </a:solidFill>
                <a:latin typeface="Source Sans Pro"/>
                <a:ea typeface="Source Sans Pro"/>
                <a:cs typeface="Source Sans Pro"/>
                <a:sym typeface="Source Sans Pro"/>
              </a:rPr>
              <a:t>" tables.</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A Dimensional model is </a:t>
            </a:r>
            <a:r>
              <a:rPr lang="en-US" sz="1800" b="1" i="0" u="none">
                <a:solidFill>
                  <a:srgbClr val="FF3300"/>
                </a:solidFill>
                <a:latin typeface="Source Sans Pro"/>
                <a:ea typeface="Source Sans Pro"/>
                <a:cs typeface="Source Sans Pro"/>
                <a:sym typeface="Source Sans Pro"/>
              </a:rPr>
              <a:t>designed to read, summarize, analyze numeric information</a:t>
            </a:r>
            <a:r>
              <a:rPr lang="en-US" sz="1800" b="0" i="0" u="none">
                <a:solidFill>
                  <a:srgbClr val="000000"/>
                </a:solidFill>
                <a:latin typeface="Source Sans Pro"/>
                <a:ea typeface="Source Sans Pro"/>
                <a:cs typeface="Source Sans Pro"/>
                <a:sym typeface="Source Sans Pro"/>
              </a:rPr>
              <a:t> like values, balances, counts, weights, etc. in a data warehouse. </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In contrast, </a:t>
            </a:r>
            <a:r>
              <a:rPr lang="en-US" sz="1800" b="1" i="0" u="none">
                <a:solidFill>
                  <a:srgbClr val="993366"/>
                </a:solidFill>
                <a:latin typeface="Source Sans Pro"/>
                <a:ea typeface="Source Sans Pro"/>
                <a:cs typeface="Source Sans Pro"/>
                <a:sym typeface="Source Sans Pro"/>
              </a:rPr>
              <a:t>relational models are optimized for addition, updating and deletion of data</a:t>
            </a:r>
            <a:r>
              <a:rPr lang="en-US" sz="1800" b="0" i="0" u="none">
                <a:solidFill>
                  <a:srgbClr val="000000"/>
                </a:solidFill>
                <a:latin typeface="Source Sans Pro"/>
                <a:ea typeface="Source Sans Pro"/>
                <a:cs typeface="Source Sans Pro"/>
                <a:sym typeface="Source Sans Pro"/>
              </a:rPr>
              <a:t> in a real-time Online Transaction System.</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FF0000"/>
                </a:solidFill>
                <a:latin typeface="Source Sans Pro"/>
                <a:ea typeface="Source Sans Pro"/>
                <a:cs typeface="Source Sans Pro"/>
                <a:sym typeface="Source Sans Pro"/>
              </a:rPr>
              <a:t>ER modeling is for reducing redundancy of data</a:t>
            </a:r>
            <a:r>
              <a:rPr lang="en-US" sz="1800" b="0" i="0" u="none">
                <a:solidFill>
                  <a:srgbClr val="000000"/>
                </a:solidFill>
                <a:latin typeface="Source Sans Pro"/>
                <a:ea typeface="Source Sans Pro"/>
                <a:cs typeface="Source Sans Pro"/>
                <a:sym typeface="Source Sans Pro"/>
              </a:rPr>
              <a:t>, </a:t>
            </a:r>
            <a:r>
              <a:rPr lang="en-US" sz="1800" b="0" i="0" u="none">
                <a:solidFill>
                  <a:srgbClr val="00CC00"/>
                </a:solidFill>
                <a:latin typeface="Source Sans Pro"/>
                <a:ea typeface="Source Sans Pro"/>
                <a:cs typeface="Source Sans Pro"/>
                <a:sym typeface="Source Sans Pro"/>
              </a:rPr>
              <a:t>where as dimensional model arranges data in such a way that it is easier to retrieve information and generate reports</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0000"/>
                </a:solidFill>
                <a:latin typeface="Source Sans Pro"/>
                <a:ea typeface="Source Sans Pro"/>
                <a:cs typeface="Source Sans Pro"/>
                <a:sym typeface="Source Sans Pro"/>
              </a:rPr>
              <a:t>These dimensional and relational models have their unique way of data storage that has specific advantages.</a:t>
            </a:r>
            <a:endParaRPr/>
          </a:p>
          <a:p>
            <a:pPr marL="215900" marR="0" lvl="0" indent="-212725" algn="just" rtl="0">
              <a:lnSpc>
                <a:spcPct val="100000"/>
              </a:lnSpc>
              <a:spcBef>
                <a:spcPts val="400"/>
              </a:spcBef>
              <a:spcAft>
                <a:spcPts val="0"/>
              </a:spcAft>
              <a:buClr>
                <a:srgbClr val="000000"/>
              </a:buClr>
              <a:buSzPts val="810"/>
              <a:buFont typeface="Noto Sans Symbols"/>
              <a:buChar char="●"/>
            </a:pPr>
            <a:r>
              <a:rPr lang="en-US" sz="1800" b="0" i="0" u="none">
                <a:solidFill>
                  <a:srgbClr val="00CC00"/>
                </a:solidFill>
                <a:latin typeface="Source Sans Pro"/>
                <a:ea typeface="Source Sans Pro"/>
                <a:cs typeface="Source Sans Pro"/>
                <a:sym typeface="Source Sans Pro"/>
              </a:rPr>
              <a:t>Dimensional models are used in data warehouse systems </a:t>
            </a:r>
            <a:r>
              <a:rPr lang="en-US" sz="1800" b="0" i="0" u="none">
                <a:solidFill>
                  <a:srgbClr val="000000"/>
                </a:solidFill>
                <a:latin typeface="Source Sans Pro"/>
                <a:ea typeface="Source Sans Pro"/>
                <a:cs typeface="Source Sans Pro"/>
                <a:sym typeface="Source Sans Pro"/>
              </a:rPr>
              <a:t>and </a:t>
            </a:r>
            <a:r>
              <a:rPr lang="en-US" sz="1800" b="0" i="0" u="none">
                <a:solidFill>
                  <a:srgbClr val="FF6600"/>
                </a:solidFill>
                <a:latin typeface="Source Sans Pro"/>
                <a:ea typeface="Source Sans Pro"/>
                <a:cs typeface="Source Sans Pro"/>
                <a:sym typeface="Source Sans Pro"/>
              </a:rPr>
              <a:t>not a good fit for relational systems</a:t>
            </a:r>
            <a:endParaRPr/>
          </a:p>
        </p:txBody>
      </p:sp>
      <p:sp>
        <p:nvSpPr>
          <p:cNvPr id="496" name="Google Shape;496;p27"/>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27</a:t>
            </a:fld>
            <a:endParaRPr/>
          </a:p>
        </p:txBody>
      </p:sp>
      <p:sp>
        <p:nvSpPr>
          <p:cNvPr id="497" name="Google Shape;497;p27"/>
          <p:cNvSpPr txBox="1"/>
          <p:nvPr/>
        </p:nvSpPr>
        <p:spPr>
          <a:xfrm>
            <a:off x="1028700" y="6356350"/>
            <a:ext cx="5630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8"/>
          <p:cNvSpPr txBox="1">
            <a:spLocks noGrp="1"/>
          </p:cNvSpPr>
          <p:nvPr>
            <p:ph type="title"/>
          </p:nvPr>
        </p:nvSpPr>
        <p:spPr>
          <a:xfrm>
            <a:off x="374650" y="295275"/>
            <a:ext cx="8229600" cy="8239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Elements of Dimensional Data Model</a:t>
            </a:r>
            <a:endParaRPr/>
          </a:p>
        </p:txBody>
      </p:sp>
      <p:sp>
        <p:nvSpPr>
          <p:cNvPr id="503" name="Google Shape;503;p28"/>
          <p:cNvSpPr txBox="1"/>
          <p:nvPr/>
        </p:nvSpPr>
        <p:spPr>
          <a:xfrm>
            <a:off x="422275" y="1412875"/>
            <a:ext cx="8507412" cy="47371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222222"/>
              </a:buClr>
              <a:buSzPts val="1800"/>
              <a:buFont typeface="Times New Roman"/>
              <a:buNone/>
            </a:pPr>
            <a:r>
              <a:rPr lang="en-US" sz="1800" b="1" i="0" u="none">
                <a:solidFill>
                  <a:srgbClr val="222222"/>
                </a:solidFill>
                <a:latin typeface="Times New Roman"/>
                <a:ea typeface="Times New Roman"/>
                <a:cs typeface="Times New Roman"/>
                <a:sym typeface="Times New Roman"/>
              </a:rPr>
              <a:t>Fact</a:t>
            </a:r>
            <a:endParaRPr sz="1600" b="1" i="0" u="none">
              <a:solidFill>
                <a:srgbClr val="1F3763"/>
              </a:solidFill>
              <a:latin typeface="Calibri"/>
              <a:ea typeface="Calibri"/>
              <a:cs typeface="Calibri"/>
              <a:sym typeface="Calibri"/>
            </a:endParaRPr>
          </a:p>
          <a:p>
            <a:pPr marL="0" marR="0" lvl="0" indent="0" algn="just" rtl="0">
              <a:lnSpc>
                <a:spcPct val="100000"/>
              </a:lnSpc>
              <a:spcBef>
                <a:spcPts val="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Facts are the </a:t>
            </a:r>
            <a:r>
              <a:rPr lang="en-US" sz="1800" b="0" i="0" u="none">
                <a:solidFill>
                  <a:srgbClr val="FF0000"/>
                </a:solidFill>
                <a:latin typeface="Times New Roman"/>
                <a:ea typeface="Times New Roman"/>
                <a:cs typeface="Times New Roman"/>
                <a:sym typeface="Times New Roman"/>
              </a:rPr>
              <a:t>measurements/metrics or facts from your business process</a:t>
            </a:r>
            <a:r>
              <a:rPr lang="en-US" sz="1800" b="0" i="0" u="none">
                <a:solidFill>
                  <a:srgbClr val="222222"/>
                </a:solidFill>
                <a:latin typeface="Times New Roman"/>
                <a:ea typeface="Times New Roman"/>
                <a:cs typeface="Times New Roman"/>
                <a:sym typeface="Times New Roman"/>
              </a:rPr>
              <a:t>. For a Sales business process, a measurement would be quarterly sales number</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chemeClr val="dk1"/>
              </a:solidFill>
              <a:latin typeface="Times New Roman"/>
              <a:ea typeface="Times New Roman"/>
              <a:cs typeface="Times New Roman"/>
              <a:sym typeface="Times New Roman"/>
            </a:endParaRPr>
          </a:p>
          <a:p>
            <a:pPr marL="0" marR="0" lvl="0" indent="0" algn="just" rtl="0">
              <a:lnSpc>
                <a:spcPct val="107000"/>
              </a:lnSpc>
              <a:spcBef>
                <a:spcPts val="200"/>
              </a:spcBef>
              <a:spcAft>
                <a:spcPts val="0"/>
              </a:spcAft>
              <a:buClr>
                <a:srgbClr val="222222"/>
              </a:buClr>
              <a:buSzPts val="1800"/>
              <a:buFont typeface="Times New Roman"/>
              <a:buNone/>
            </a:pPr>
            <a:r>
              <a:rPr lang="en-US" sz="1800" b="1" i="0" u="none">
                <a:solidFill>
                  <a:srgbClr val="222222"/>
                </a:solidFill>
                <a:latin typeface="Times New Roman"/>
                <a:ea typeface="Times New Roman"/>
                <a:cs typeface="Times New Roman"/>
                <a:sym typeface="Times New Roman"/>
              </a:rPr>
              <a:t>Dimension</a:t>
            </a:r>
            <a:endParaRPr sz="1600" b="1" i="0" u="none">
              <a:solidFill>
                <a:srgbClr val="1F3763"/>
              </a:solidFill>
              <a:latin typeface="Calibri"/>
              <a:ea typeface="Calibri"/>
              <a:cs typeface="Calibri"/>
              <a:sym typeface="Calibri"/>
            </a:endParaRPr>
          </a:p>
          <a:p>
            <a:pPr marL="0" marR="0" lvl="0" indent="0" algn="just" rtl="0">
              <a:lnSpc>
                <a:spcPct val="100000"/>
              </a:lnSpc>
              <a:spcBef>
                <a:spcPts val="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Dimension provides the </a:t>
            </a:r>
            <a:r>
              <a:rPr lang="en-US" sz="1800" b="0" i="0" u="none">
                <a:solidFill>
                  <a:srgbClr val="FF0000"/>
                </a:solidFill>
                <a:latin typeface="Times New Roman"/>
                <a:ea typeface="Times New Roman"/>
                <a:cs typeface="Times New Roman"/>
                <a:sym typeface="Times New Roman"/>
              </a:rPr>
              <a:t>context surrounding a business process event. </a:t>
            </a:r>
            <a:r>
              <a:rPr lang="en-US" sz="1800" b="0" i="0" u="none">
                <a:solidFill>
                  <a:srgbClr val="222222"/>
                </a:solidFill>
                <a:latin typeface="Times New Roman"/>
                <a:ea typeface="Times New Roman"/>
                <a:cs typeface="Times New Roman"/>
                <a:sym typeface="Times New Roman"/>
              </a:rPr>
              <a:t>In simple terms, they give who, what, where of a fact. In the Sales business process, for the fact quarterly sales number, dimensions would be</a:t>
            </a:r>
            <a:endParaRPr/>
          </a:p>
          <a:p>
            <a:pPr marL="0" marR="0" lvl="0" indent="0" algn="just" rtl="0">
              <a:lnSpc>
                <a:spcPct val="100000"/>
              </a:lnSpc>
              <a:spcBef>
                <a:spcPts val="0"/>
              </a:spcBef>
              <a:spcAft>
                <a:spcPts val="0"/>
              </a:spcAft>
              <a:buClr>
                <a:schemeClr val="dk1"/>
              </a:buClr>
              <a:buSzPts val="1800"/>
              <a:buFont typeface="Calibri"/>
              <a:buNone/>
            </a:pPr>
            <a:endParaRPr sz="1800" b="0" i="0" u="none">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chemeClr val="dk1"/>
              </a:solidFill>
              <a:latin typeface="Times New Roman"/>
              <a:ea typeface="Times New Roman"/>
              <a:cs typeface="Times New Roman"/>
              <a:sym typeface="Times New Roman"/>
            </a:endParaRPr>
          </a:p>
          <a:p>
            <a:pPr marL="0" marR="0" lvl="0" indent="-6350" algn="just" rtl="0">
              <a:lnSpc>
                <a:spcPct val="107000"/>
              </a:lnSpc>
              <a:spcBef>
                <a:spcPts val="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Who – Customer Names</a:t>
            </a:r>
            <a:endParaRPr sz="1400" b="0" i="0" u="none">
              <a:solidFill>
                <a:srgbClr val="222222"/>
              </a:solidFill>
              <a:latin typeface="Calibri"/>
              <a:ea typeface="Calibri"/>
              <a:cs typeface="Calibri"/>
              <a:sym typeface="Calibri"/>
            </a:endParaRPr>
          </a:p>
          <a:p>
            <a:pPr marL="0" marR="0" lvl="0" indent="-6350" algn="just" rtl="0">
              <a:lnSpc>
                <a:spcPct val="107000"/>
              </a:lnSpc>
              <a:spcBef>
                <a:spcPts val="80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Where – Location</a:t>
            </a:r>
            <a:endParaRPr sz="1400" b="0" i="0" u="none">
              <a:solidFill>
                <a:srgbClr val="222222"/>
              </a:solidFill>
              <a:latin typeface="Calibri"/>
              <a:ea typeface="Calibri"/>
              <a:cs typeface="Calibri"/>
              <a:sym typeface="Calibri"/>
            </a:endParaRPr>
          </a:p>
          <a:p>
            <a:pPr marL="0" marR="0" lvl="0" indent="-6350" algn="just" rtl="0">
              <a:lnSpc>
                <a:spcPct val="107000"/>
              </a:lnSpc>
              <a:spcBef>
                <a:spcPts val="80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What – Product Name</a:t>
            </a:r>
            <a:endParaRPr/>
          </a:p>
          <a:p>
            <a:pPr marL="0" marR="0" lvl="0" indent="0" algn="just" rtl="0">
              <a:lnSpc>
                <a:spcPct val="107000"/>
              </a:lnSpc>
              <a:spcBef>
                <a:spcPts val="800"/>
              </a:spcBef>
              <a:spcAft>
                <a:spcPts val="0"/>
              </a:spcAft>
              <a:buClr>
                <a:schemeClr val="dk1"/>
              </a:buClr>
              <a:buSzPts val="100"/>
              <a:buFont typeface="Noto Sans Symbols"/>
              <a:buNone/>
            </a:pPr>
            <a:endParaRPr sz="1800" b="0" i="0" u="none">
              <a:solidFill>
                <a:srgbClr val="222222"/>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In other words, a dimension is a window to view information in the facts.</a:t>
            </a:r>
            <a:endParaRPr/>
          </a:p>
        </p:txBody>
      </p:sp>
      <p:sp>
        <p:nvSpPr>
          <p:cNvPr id="504" name="Google Shape;504;p28"/>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28</a:t>
            </a:fld>
            <a:endParaRPr/>
          </a:p>
        </p:txBody>
      </p:sp>
      <p:sp>
        <p:nvSpPr>
          <p:cNvPr id="505" name="Google Shape;505;p28"/>
          <p:cNvSpPr txBox="1"/>
          <p:nvPr/>
        </p:nvSpPr>
        <p:spPr>
          <a:xfrm>
            <a:off x="1028700" y="6356350"/>
            <a:ext cx="51990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9"/>
          <p:cNvSpPr txBox="1">
            <a:spLocks noGrp="1"/>
          </p:cNvSpPr>
          <p:nvPr>
            <p:ph type="title"/>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Elements of Dimensional Data Model</a:t>
            </a:r>
            <a:endParaRPr/>
          </a:p>
        </p:txBody>
      </p:sp>
      <p:sp>
        <p:nvSpPr>
          <p:cNvPr id="511" name="Google Shape;511;p29"/>
          <p:cNvSpPr txBox="1"/>
          <p:nvPr/>
        </p:nvSpPr>
        <p:spPr>
          <a:xfrm>
            <a:off x="468312" y="1577975"/>
            <a:ext cx="7993062" cy="355123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222222"/>
              </a:buClr>
              <a:buSzPts val="1800"/>
              <a:buFont typeface="Times New Roman"/>
              <a:buNone/>
            </a:pPr>
            <a:r>
              <a:rPr lang="en-US" sz="1800" b="1" i="0" u="none">
                <a:solidFill>
                  <a:srgbClr val="222222"/>
                </a:solidFill>
                <a:latin typeface="Times New Roman"/>
                <a:ea typeface="Times New Roman"/>
                <a:cs typeface="Times New Roman"/>
                <a:sym typeface="Times New Roman"/>
              </a:rPr>
              <a:t>Attributes</a:t>
            </a:r>
            <a:endParaRPr sz="1600" b="1" i="0" u="none">
              <a:solidFill>
                <a:srgbClr val="1F3763"/>
              </a:solidFill>
              <a:latin typeface="Calibri"/>
              <a:ea typeface="Calibri"/>
              <a:cs typeface="Calibri"/>
              <a:sym typeface="Calibri"/>
            </a:endParaRPr>
          </a:p>
          <a:p>
            <a:pPr marL="0" marR="0" lvl="0" indent="0" algn="just" rtl="0">
              <a:lnSpc>
                <a:spcPct val="100000"/>
              </a:lnSpc>
              <a:spcBef>
                <a:spcPts val="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The Attributes are the various characteristics of the dimension in dimensional data modeling.</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In the Location dimension, the attributes can be</a:t>
            </a:r>
            <a:endParaRPr sz="1600" b="0" i="0" u="none">
              <a:solidFill>
                <a:schemeClr val="dk1"/>
              </a:solidFill>
              <a:latin typeface="Times New Roman"/>
              <a:ea typeface="Times New Roman"/>
              <a:cs typeface="Times New Roman"/>
              <a:sym typeface="Times New Roman"/>
            </a:endParaRPr>
          </a:p>
          <a:p>
            <a:pPr marL="0" marR="0" lvl="0" indent="-6350" algn="just" rtl="0">
              <a:lnSpc>
                <a:spcPct val="107000"/>
              </a:lnSpc>
              <a:spcBef>
                <a:spcPts val="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State</a:t>
            </a:r>
            <a:endParaRPr sz="1400" b="0" i="0" u="none">
              <a:solidFill>
                <a:srgbClr val="222222"/>
              </a:solidFill>
              <a:latin typeface="Calibri"/>
              <a:ea typeface="Calibri"/>
              <a:cs typeface="Calibri"/>
              <a:sym typeface="Calibri"/>
            </a:endParaRPr>
          </a:p>
          <a:p>
            <a:pPr marL="0" marR="0" lvl="0" indent="-6350" algn="just" rtl="0">
              <a:lnSpc>
                <a:spcPct val="107000"/>
              </a:lnSpc>
              <a:spcBef>
                <a:spcPts val="80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Country</a:t>
            </a:r>
            <a:endParaRPr sz="1400" b="0" i="0" u="none">
              <a:solidFill>
                <a:srgbClr val="222222"/>
              </a:solidFill>
              <a:latin typeface="Calibri"/>
              <a:ea typeface="Calibri"/>
              <a:cs typeface="Calibri"/>
              <a:sym typeface="Calibri"/>
            </a:endParaRPr>
          </a:p>
          <a:p>
            <a:pPr marL="0" marR="0" lvl="0" indent="-6350" algn="just" rtl="0">
              <a:lnSpc>
                <a:spcPct val="107000"/>
              </a:lnSpc>
              <a:spcBef>
                <a:spcPts val="800"/>
              </a:spcBef>
              <a:spcAft>
                <a:spcPts val="0"/>
              </a:spcAft>
              <a:buClr>
                <a:srgbClr val="222222"/>
              </a:buClr>
              <a:buSzPts val="100"/>
              <a:buFont typeface="Noto Sans Symbols"/>
              <a:buChar char="∙"/>
            </a:pPr>
            <a:r>
              <a:rPr lang="en-US" sz="1800" b="0" i="0" u="none">
                <a:solidFill>
                  <a:srgbClr val="222222"/>
                </a:solidFill>
                <a:latin typeface="Times New Roman"/>
                <a:ea typeface="Times New Roman"/>
                <a:cs typeface="Times New Roman"/>
                <a:sym typeface="Times New Roman"/>
              </a:rPr>
              <a:t>Zipcode etc.</a:t>
            </a:r>
            <a:endParaRPr/>
          </a:p>
          <a:p>
            <a:pPr marL="0" marR="0" lvl="0" indent="0" algn="just" rtl="0">
              <a:lnSpc>
                <a:spcPct val="107000"/>
              </a:lnSpc>
              <a:spcBef>
                <a:spcPts val="800"/>
              </a:spcBef>
              <a:spcAft>
                <a:spcPts val="0"/>
              </a:spcAft>
              <a:buClr>
                <a:schemeClr val="dk1"/>
              </a:buClr>
              <a:buSzPts val="100"/>
              <a:buFont typeface="Noto Sans Symbols"/>
              <a:buNone/>
            </a:pPr>
            <a:endParaRPr sz="1400" b="0" i="0" u="none">
              <a:solidFill>
                <a:srgbClr val="222222"/>
              </a:solidFill>
              <a:latin typeface="Calibri"/>
              <a:ea typeface="Calibri"/>
              <a:cs typeface="Calibri"/>
              <a:sym typeface="Calibri"/>
            </a:endParaRPr>
          </a:p>
          <a:p>
            <a:pPr marL="0" marR="0" lvl="0" indent="0" algn="just" rtl="0">
              <a:lnSpc>
                <a:spcPct val="100000"/>
              </a:lnSpc>
              <a:spcBef>
                <a:spcPts val="800"/>
              </a:spcBef>
              <a:spcAft>
                <a:spcPts val="0"/>
              </a:spcAft>
              <a:buClr>
                <a:srgbClr val="222222"/>
              </a:buClr>
              <a:buSzPts val="1800"/>
              <a:buFont typeface="Times New Roman"/>
              <a:buNone/>
            </a:pPr>
            <a:r>
              <a:rPr lang="en-US" sz="1800" b="0" i="0" u="none">
                <a:solidFill>
                  <a:srgbClr val="222222"/>
                </a:solidFill>
                <a:latin typeface="Times New Roman"/>
                <a:ea typeface="Times New Roman"/>
                <a:cs typeface="Times New Roman"/>
                <a:sym typeface="Times New Roman"/>
              </a:rPr>
              <a:t>Attributes are used to search, filter, or classify facts. Dimension Tables contain Attributes</a:t>
            </a:r>
            <a:endParaRPr/>
          </a:p>
        </p:txBody>
      </p:sp>
      <p:sp>
        <p:nvSpPr>
          <p:cNvPr id="512" name="Google Shape;512;p29"/>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29</a:t>
            </a:fld>
            <a:endParaRPr/>
          </a:p>
        </p:txBody>
      </p:sp>
      <p:sp>
        <p:nvSpPr>
          <p:cNvPr id="513" name="Google Shape;513;p29"/>
          <p:cNvSpPr txBox="1"/>
          <p:nvPr/>
        </p:nvSpPr>
        <p:spPr>
          <a:xfrm>
            <a:off x="1028700" y="6356350"/>
            <a:ext cx="58467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3"/>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0"/>
              <a:buFont typeface="EB Garamond"/>
              <a:buNone/>
            </a:pPr>
            <a:r>
              <a:rPr lang="en-US" sz="2000" b="1" i="0" u="none">
                <a:solidFill>
                  <a:srgbClr val="FFFFFF"/>
                </a:solidFill>
                <a:latin typeface="EB Garamond"/>
                <a:ea typeface="EB Garamond"/>
                <a:cs typeface="EB Garamond"/>
                <a:sym typeface="EB Garamond"/>
              </a:rPr>
              <a:t>Unit :1                        Unit Name: Introduction to Data Warehousing</a:t>
            </a:r>
            <a:endParaRPr/>
          </a:p>
        </p:txBody>
      </p:sp>
      <p:sp>
        <p:nvSpPr>
          <p:cNvPr id="263" name="Google Shape;263;p3"/>
          <p:cNvSpPr txBox="1"/>
          <p:nvPr/>
        </p:nvSpPr>
        <p:spPr>
          <a:xfrm>
            <a:off x="395287" y="2060575"/>
            <a:ext cx="8229600" cy="17859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FFFFFF"/>
              </a:buClr>
              <a:buSzPts val="4800"/>
              <a:buFont typeface="EB Garamond"/>
              <a:buNone/>
            </a:pPr>
            <a:r>
              <a:rPr lang="en-US" sz="4800" b="1" i="0" u="none">
                <a:solidFill>
                  <a:srgbClr val="FFFFFF"/>
                </a:solidFill>
                <a:latin typeface="EB Garamond"/>
                <a:ea typeface="EB Garamond"/>
                <a:cs typeface="EB Garamond"/>
                <a:sym typeface="EB Garamond"/>
              </a:rPr>
              <a:t>Lecture No: 1</a:t>
            </a:r>
            <a:endParaRPr/>
          </a:p>
          <a:p>
            <a:pPr marL="0" marR="0" lvl="0" indent="0" algn="l" rtl="0">
              <a:lnSpc>
                <a:spcPct val="100000"/>
              </a:lnSpc>
              <a:spcBef>
                <a:spcPts val="0"/>
              </a:spcBef>
              <a:spcAft>
                <a:spcPts val="0"/>
              </a:spcAft>
              <a:buClr>
                <a:srgbClr val="FFFFFF"/>
              </a:buClr>
              <a:buSzPts val="4000"/>
              <a:buFont typeface="EB Garamond"/>
              <a:buNone/>
            </a:pPr>
            <a:r>
              <a:rPr lang="en-US" sz="4000" b="1" i="0" u="none">
                <a:solidFill>
                  <a:srgbClr val="FFFFFF"/>
                </a:solidFill>
                <a:latin typeface="EB Garamond"/>
                <a:ea typeface="EB Garamond"/>
                <a:cs typeface="EB Garamond"/>
                <a:sym typeface="EB Garamond"/>
              </a:rPr>
              <a:t>Introduction to Data Warehouse, Data warehouse architecture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0"/>
          <p:cNvSpPr txBox="1">
            <a:spLocks noGrp="1"/>
          </p:cNvSpPr>
          <p:nvPr>
            <p:ph type="title"/>
          </p:nvPr>
        </p:nvSpPr>
        <p:spPr>
          <a:xfrm>
            <a:off x="457200" y="303212"/>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What is Fact Table?</a:t>
            </a:r>
            <a:endParaRPr/>
          </a:p>
        </p:txBody>
      </p:sp>
      <p:sp>
        <p:nvSpPr>
          <p:cNvPr id="519" name="Google Shape;519;p30"/>
          <p:cNvSpPr txBox="1"/>
          <p:nvPr/>
        </p:nvSpPr>
        <p:spPr>
          <a:xfrm>
            <a:off x="457200" y="1304925"/>
            <a:ext cx="8208962" cy="4248150"/>
          </a:xfrm>
          <a:prstGeom prst="rect">
            <a:avLst/>
          </a:prstGeom>
          <a:noFill/>
          <a:ln>
            <a:noFill/>
          </a:ln>
        </p:spPr>
        <p:txBody>
          <a:bodyPr spcFirstLastPara="1" wrap="square" lIns="90000" tIns="45000" rIns="90000" bIns="45000" anchor="t" anchorCtr="0">
            <a:noAutofit/>
          </a:bodyPr>
          <a:lstStyle/>
          <a:p>
            <a:pPr marL="288925" marR="0" lvl="0" indent="-285750" algn="just" rtl="0">
              <a:lnSpc>
                <a:spcPct val="150000"/>
              </a:lnSpc>
              <a:spcBef>
                <a:spcPts val="0"/>
              </a:spcBef>
              <a:spcAft>
                <a:spcPts val="0"/>
              </a:spcAft>
              <a:buClr>
                <a:schemeClr val="dk1"/>
              </a:buClr>
              <a:buSzPts val="1800"/>
              <a:buFont typeface="Arial"/>
              <a:buChar char="•"/>
            </a:pPr>
            <a:r>
              <a:rPr lang="en-US" sz="1800" b="0" i="0" u="none">
                <a:solidFill>
                  <a:schemeClr val="dk1"/>
                </a:solidFill>
                <a:latin typeface="Source Sans Pro"/>
                <a:ea typeface="Source Sans Pro"/>
                <a:cs typeface="Source Sans Pro"/>
                <a:sym typeface="Source Sans Pro"/>
              </a:rPr>
              <a:t>A Fact table stores quantified data to measure the business performance.</a:t>
            </a:r>
            <a:endParaRPr/>
          </a:p>
          <a:p>
            <a:pPr marL="288925" marR="0" lvl="0" indent="-285750" algn="just" rtl="0">
              <a:lnSpc>
                <a:spcPct val="150000"/>
              </a:lnSpc>
              <a:spcBef>
                <a:spcPts val="0"/>
              </a:spcBef>
              <a:spcAft>
                <a:spcPts val="0"/>
              </a:spcAft>
              <a:buClr>
                <a:schemeClr val="dk1"/>
              </a:buClr>
              <a:buSzPts val="1800"/>
              <a:buFont typeface="Arial"/>
              <a:buChar char="•"/>
            </a:pPr>
            <a:r>
              <a:rPr lang="en-US" sz="1800" b="0" i="0" u="none">
                <a:solidFill>
                  <a:schemeClr val="dk1"/>
                </a:solidFill>
                <a:latin typeface="Source Sans Pro"/>
                <a:ea typeface="Source Sans Pro"/>
                <a:cs typeface="Source Sans Pro"/>
                <a:sym typeface="Source Sans Pro"/>
              </a:rPr>
              <a:t>It is a measure that can be summed, averaged or manipulated. </a:t>
            </a:r>
            <a:endParaRPr/>
          </a:p>
          <a:p>
            <a:pPr marL="288925" marR="0" lvl="0" indent="-285750" algn="just" rtl="0">
              <a:lnSpc>
                <a:spcPct val="150000"/>
              </a:lnSpc>
              <a:spcBef>
                <a:spcPts val="0"/>
              </a:spcBef>
              <a:spcAft>
                <a:spcPts val="0"/>
              </a:spcAft>
              <a:buClr>
                <a:schemeClr val="dk1"/>
              </a:buClr>
              <a:buSzPts val="1800"/>
              <a:buFont typeface="Arial"/>
              <a:buChar char="•"/>
            </a:pPr>
            <a:r>
              <a:rPr lang="en-US" sz="1800" b="0" i="0" u="none">
                <a:solidFill>
                  <a:schemeClr val="dk1"/>
                </a:solidFill>
                <a:latin typeface="Source Sans Pro"/>
                <a:ea typeface="Source Sans Pro"/>
                <a:cs typeface="Source Sans Pro"/>
                <a:sym typeface="Source Sans Pro"/>
              </a:rPr>
              <a:t>Fact table is a table surrounded by the dimension tables in the Star Schema of Data Warehouse.</a:t>
            </a:r>
            <a:endParaRPr/>
          </a:p>
          <a:p>
            <a:pPr marL="288925" marR="0" lvl="0" indent="-285750" algn="just" rtl="0">
              <a:lnSpc>
                <a:spcPct val="150000"/>
              </a:lnSpc>
              <a:spcBef>
                <a:spcPts val="0"/>
              </a:spcBef>
              <a:spcAft>
                <a:spcPts val="0"/>
              </a:spcAft>
              <a:buClr>
                <a:schemeClr val="dk1"/>
              </a:buClr>
              <a:buSzPts val="1800"/>
              <a:buFont typeface="Calibri"/>
              <a:buNone/>
            </a:pPr>
            <a:endParaRPr sz="1800" b="1" i="0" u="none">
              <a:solidFill>
                <a:schemeClr val="dk1"/>
              </a:solidFill>
              <a:latin typeface="Source Sans Pro"/>
              <a:ea typeface="Source Sans Pro"/>
              <a:cs typeface="Source Sans Pro"/>
              <a:sym typeface="Source Sans Pro"/>
            </a:endParaRPr>
          </a:p>
          <a:p>
            <a:pPr marL="288925" marR="0" lvl="0" indent="-285750" algn="just" rtl="0">
              <a:lnSpc>
                <a:spcPct val="150000"/>
              </a:lnSpc>
              <a:spcBef>
                <a:spcPts val="0"/>
              </a:spcBef>
              <a:spcAft>
                <a:spcPts val="0"/>
              </a:spcAft>
              <a:buClr>
                <a:schemeClr val="dk1"/>
              </a:buClr>
              <a:buSzPts val="1800"/>
              <a:buFont typeface="Source Sans Pro"/>
              <a:buNone/>
            </a:pPr>
            <a:r>
              <a:rPr lang="en-US" sz="1800" b="1" i="0" u="none">
                <a:solidFill>
                  <a:schemeClr val="dk1"/>
                </a:solidFill>
                <a:latin typeface="Source Sans Pro"/>
                <a:ea typeface="Source Sans Pro"/>
                <a:cs typeface="Source Sans Pro"/>
                <a:sym typeface="Source Sans Pro"/>
              </a:rPr>
              <a:t>The Fact table consists of two types of column:</a:t>
            </a:r>
            <a:endParaRPr sz="1800" b="0" i="0" u="none">
              <a:solidFill>
                <a:schemeClr val="dk1"/>
              </a:solidFill>
              <a:latin typeface="Source Sans Pro"/>
              <a:ea typeface="Source Sans Pro"/>
              <a:cs typeface="Source Sans Pro"/>
              <a:sym typeface="Source Sans Pro"/>
            </a:endParaRPr>
          </a:p>
          <a:p>
            <a:pPr marL="288925" marR="0" lvl="0" indent="-285750" algn="just" rtl="0">
              <a:lnSpc>
                <a:spcPct val="150000"/>
              </a:lnSpc>
              <a:spcBef>
                <a:spcPts val="0"/>
              </a:spcBef>
              <a:spcAft>
                <a:spcPts val="0"/>
              </a:spcAft>
              <a:buClr>
                <a:schemeClr val="dk1"/>
              </a:buClr>
              <a:buSzPts val="1800"/>
              <a:buFont typeface="Arial"/>
              <a:buChar char="•"/>
            </a:pPr>
            <a:r>
              <a:rPr lang="en-US" sz="1800" b="1" i="0" u="none">
                <a:solidFill>
                  <a:schemeClr val="dk1"/>
                </a:solidFill>
                <a:latin typeface="Source Sans Pro"/>
                <a:ea typeface="Source Sans Pro"/>
                <a:cs typeface="Source Sans Pro"/>
                <a:sym typeface="Source Sans Pro"/>
              </a:rPr>
              <a:t>A Dimension key (foreign key)</a:t>
            </a:r>
            <a:r>
              <a:rPr lang="en-US" sz="1800" b="0" i="0" u="none">
                <a:solidFill>
                  <a:schemeClr val="dk1"/>
                </a:solidFill>
                <a:latin typeface="Source Sans Pro"/>
                <a:ea typeface="Source Sans Pro"/>
                <a:cs typeface="Source Sans Pro"/>
                <a:sym typeface="Source Sans Pro"/>
              </a:rPr>
              <a:t> – A foreign key that joins with dimension tables</a:t>
            </a:r>
            <a:endParaRPr/>
          </a:p>
          <a:p>
            <a:pPr marL="288925" marR="0" lvl="0" indent="-285750" algn="just" rtl="0">
              <a:lnSpc>
                <a:spcPct val="150000"/>
              </a:lnSpc>
              <a:spcBef>
                <a:spcPts val="0"/>
              </a:spcBef>
              <a:spcAft>
                <a:spcPts val="0"/>
              </a:spcAft>
              <a:buClr>
                <a:schemeClr val="dk1"/>
              </a:buClr>
              <a:buSzPts val="1800"/>
              <a:buFont typeface="Arial"/>
              <a:buChar char="•"/>
            </a:pPr>
            <a:r>
              <a:rPr lang="en-US" sz="1800" b="1" i="0" u="none">
                <a:solidFill>
                  <a:schemeClr val="dk1"/>
                </a:solidFill>
                <a:latin typeface="Source Sans Pro"/>
                <a:ea typeface="Source Sans Pro"/>
                <a:cs typeface="Source Sans Pro"/>
                <a:sym typeface="Source Sans Pro"/>
              </a:rPr>
              <a:t>A Measure</a:t>
            </a:r>
            <a:r>
              <a:rPr lang="en-US" sz="1800" b="0" i="0" u="none">
                <a:solidFill>
                  <a:schemeClr val="dk1"/>
                </a:solidFill>
                <a:latin typeface="Source Sans Pro"/>
                <a:ea typeface="Source Sans Pro"/>
                <a:cs typeface="Source Sans Pro"/>
                <a:sym typeface="Source Sans Pro"/>
              </a:rPr>
              <a:t> – where data is analyzed</a:t>
            </a:r>
            <a:endParaRPr/>
          </a:p>
          <a:p>
            <a:pPr marL="288925" marR="0" lvl="0" indent="-285750" algn="just" rtl="0">
              <a:lnSpc>
                <a:spcPct val="150000"/>
              </a:lnSpc>
              <a:spcBef>
                <a:spcPts val="0"/>
              </a:spcBef>
              <a:spcAft>
                <a:spcPts val="0"/>
              </a:spcAft>
              <a:buClr>
                <a:schemeClr val="dk1"/>
              </a:buClr>
              <a:buSzPts val="1800"/>
              <a:buFont typeface="Arial"/>
              <a:buChar char="•"/>
            </a:pPr>
            <a:r>
              <a:rPr lang="en-US" sz="1800" b="0" i="0" u="none">
                <a:solidFill>
                  <a:schemeClr val="dk1"/>
                </a:solidFill>
                <a:latin typeface="Source Sans Pro"/>
                <a:ea typeface="Source Sans Pro"/>
                <a:cs typeface="Source Sans Pro"/>
                <a:sym typeface="Source Sans Pro"/>
              </a:rPr>
              <a:t>A dimension table is a table in a star schema of a data warehouse. </a:t>
            </a:r>
            <a:endParaRPr/>
          </a:p>
          <a:p>
            <a:pPr marL="288925" marR="0" lvl="0" indent="-285750" algn="just" rtl="0">
              <a:lnSpc>
                <a:spcPct val="150000"/>
              </a:lnSpc>
              <a:spcBef>
                <a:spcPts val="0"/>
              </a:spcBef>
              <a:spcAft>
                <a:spcPts val="0"/>
              </a:spcAft>
              <a:buClr>
                <a:schemeClr val="dk1"/>
              </a:buClr>
              <a:buSzPts val="1800"/>
              <a:buFont typeface="Arial"/>
              <a:buChar char="•"/>
            </a:pPr>
            <a:r>
              <a:rPr lang="en-US" sz="1800" b="0" i="0" u="none">
                <a:solidFill>
                  <a:schemeClr val="dk1"/>
                </a:solidFill>
                <a:latin typeface="Source Sans Pro"/>
                <a:ea typeface="Source Sans Pro"/>
                <a:cs typeface="Source Sans Pro"/>
                <a:sym typeface="Source Sans Pro"/>
              </a:rPr>
              <a:t>A dimension table stores attributes, or dimensions, that describe the objects in a fact table.</a:t>
            </a:r>
            <a:endParaRPr/>
          </a:p>
          <a:p>
            <a:pPr marL="288925" marR="0" lvl="0" indent="-171450" algn="just" rtl="0">
              <a:lnSpc>
                <a:spcPct val="150000"/>
              </a:lnSpc>
              <a:spcBef>
                <a:spcPts val="0"/>
              </a:spcBef>
              <a:spcAft>
                <a:spcPts val="0"/>
              </a:spcAft>
              <a:buClr>
                <a:schemeClr val="dk1"/>
              </a:buClr>
              <a:buSzPts val="1800"/>
              <a:buFont typeface="Arial"/>
              <a:buNone/>
            </a:pPr>
            <a:endParaRPr sz="1800" b="0" i="0" u="none">
              <a:solidFill>
                <a:srgbClr val="686868"/>
              </a:solidFill>
              <a:latin typeface="Source Sans Pro"/>
              <a:ea typeface="Source Sans Pro"/>
              <a:cs typeface="Source Sans Pro"/>
              <a:sym typeface="Source Sans Pro"/>
            </a:endParaRPr>
          </a:p>
          <a:p>
            <a:pPr marL="288925" marR="0" lvl="0" indent="-285750" algn="just" rtl="0">
              <a:lnSpc>
                <a:spcPct val="150000"/>
              </a:lnSpc>
              <a:spcBef>
                <a:spcPts val="0"/>
              </a:spcBef>
              <a:spcAft>
                <a:spcPts val="0"/>
              </a:spcAft>
              <a:buClr>
                <a:schemeClr val="dk1"/>
              </a:buClr>
              <a:buSzPts val="1800"/>
              <a:buFont typeface="Calibri"/>
              <a:buNone/>
            </a:pPr>
            <a:endParaRPr sz="1800" b="0" i="0" u="none">
              <a:solidFill>
                <a:srgbClr val="686868"/>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800" b="0" i="0" u="none">
              <a:solidFill>
                <a:srgbClr val="686868"/>
              </a:solidFill>
              <a:latin typeface="Source Sans Pro"/>
              <a:ea typeface="Source Sans Pro"/>
              <a:cs typeface="Source Sans Pro"/>
              <a:sym typeface="Source Sans Pro"/>
            </a:endParaRPr>
          </a:p>
        </p:txBody>
      </p:sp>
      <p:sp>
        <p:nvSpPr>
          <p:cNvPr id="520" name="Google Shape;520;p30"/>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30</a:t>
            </a:fld>
            <a:endParaRPr/>
          </a:p>
        </p:txBody>
      </p:sp>
      <p:sp>
        <p:nvSpPr>
          <p:cNvPr id="521" name="Google Shape;521;p30"/>
          <p:cNvSpPr txBox="1"/>
          <p:nvPr/>
        </p:nvSpPr>
        <p:spPr>
          <a:xfrm>
            <a:off x="1028700" y="6356350"/>
            <a:ext cx="57038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1"/>
          <p:cNvSpPr txBox="1">
            <a:spLocks noGrp="1"/>
          </p:cNvSpPr>
          <p:nvPr>
            <p:ph type="title"/>
          </p:nvPr>
        </p:nvSpPr>
        <p:spPr>
          <a:xfrm>
            <a:off x="457200" y="303212"/>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 Fact and Dimensional Table </a:t>
            </a:r>
            <a:endParaRPr/>
          </a:p>
        </p:txBody>
      </p:sp>
      <p:pic>
        <p:nvPicPr>
          <p:cNvPr id="527" name="Google Shape;527;p31"/>
          <p:cNvPicPr preferRelativeResize="0"/>
          <p:nvPr/>
        </p:nvPicPr>
        <p:blipFill rotWithShape="1">
          <a:blip r:embed="rId3">
            <a:alphaModFix/>
          </a:blip>
          <a:srcRect/>
          <a:stretch/>
        </p:blipFill>
        <p:spPr>
          <a:xfrm>
            <a:off x="706437" y="1371600"/>
            <a:ext cx="7239000" cy="4289425"/>
          </a:xfrm>
          <a:prstGeom prst="rect">
            <a:avLst/>
          </a:prstGeom>
          <a:noFill/>
          <a:ln>
            <a:noFill/>
          </a:ln>
        </p:spPr>
      </p:pic>
      <p:sp>
        <p:nvSpPr>
          <p:cNvPr id="528" name="Google Shape;528;p31"/>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31</a:t>
            </a:fld>
            <a:endParaRPr/>
          </a:p>
        </p:txBody>
      </p:sp>
      <p:sp>
        <p:nvSpPr>
          <p:cNvPr id="529" name="Google Shape;529;p31"/>
          <p:cNvSpPr txBox="1"/>
          <p:nvPr/>
        </p:nvSpPr>
        <p:spPr>
          <a:xfrm>
            <a:off x="1028700" y="6356350"/>
            <a:ext cx="55594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2"/>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EB Garamond"/>
              <a:buNone/>
            </a:pPr>
            <a:r>
              <a:rPr lang="en-US" sz="1800" b="1" i="0" u="none">
                <a:solidFill>
                  <a:srgbClr val="9F1C33"/>
                </a:solidFill>
                <a:latin typeface="EB Garamond"/>
                <a:ea typeface="EB Garamond"/>
                <a:cs typeface="EB Garamond"/>
                <a:sym typeface="EB Garamond"/>
              </a:rPr>
              <a:t>ER Modelling vs Dimensional Modelling</a:t>
            </a:r>
            <a:endParaRPr/>
          </a:p>
        </p:txBody>
      </p:sp>
      <p:sp>
        <p:nvSpPr>
          <p:cNvPr id="536" name="Google Shape;536;p32"/>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32</a:t>
            </a:fld>
            <a:endParaRPr/>
          </a:p>
        </p:txBody>
      </p:sp>
      <p:grpSp>
        <p:nvGrpSpPr>
          <p:cNvPr id="537" name="Google Shape;537;p32"/>
          <p:cNvGrpSpPr/>
          <p:nvPr/>
        </p:nvGrpSpPr>
        <p:grpSpPr>
          <a:xfrm>
            <a:off x="365125" y="1171575"/>
            <a:ext cx="8410575" cy="4665662"/>
            <a:chOff x="230" y="738"/>
            <a:chExt cx="5298" cy="2939"/>
          </a:xfrm>
        </p:grpSpPr>
        <p:sp>
          <p:nvSpPr>
            <p:cNvPr id="538" name="Google Shape;538;p32"/>
            <p:cNvSpPr txBox="1"/>
            <p:nvPr/>
          </p:nvSpPr>
          <p:spPr>
            <a:xfrm>
              <a:off x="230" y="738"/>
              <a:ext cx="2646"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1" i="0" u="none">
                  <a:solidFill>
                    <a:srgbClr val="000000"/>
                  </a:solidFill>
                  <a:latin typeface="Calibri"/>
                  <a:ea typeface="Calibri"/>
                  <a:cs typeface="Calibri"/>
                  <a:sym typeface="Calibri"/>
                </a:rPr>
                <a:t>ER Modeling</a:t>
              </a:r>
              <a:endParaRPr/>
            </a:p>
          </p:txBody>
        </p:sp>
        <p:sp>
          <p:nvSpPr>
            <p:cNvPr id="539" name="Google Shape;539;p32"/>
            <p:cNvSpPr txBox="1"/>
            <p:nvPr/>
          </p:nvSpPr>
          <p:spPr>
            <a:xfrm>
              <a:off x="2879" y="738"/>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1" i="0" u="none">
                  <a:solidFill>
                    <a:srgbClr val="000000"/>
                  </a:solidFill>
                  <a:latin typeface="Calibri"/>
                  <a:ea typeface="Calibri"/>
                  <a:cs typeface="Calibri"/>
                  <a:sym typeface="Calibri"/>
                </a:rPr>
                <a:t>Dimensional Modeling</a:t>
              </a:r>
              <a:endParaRPr/>
            </a:p>
          </p:txBody>
        </p:sp>
        <p:sp>
          <p:nvSpPr>
            <p:cNvPr id="540" name="Google Shape;540;p32"/>
            <p:cNvSpPr txBox="1"/>
            <p:nvPr/>
          </p:nvSpPr>
          <p:spPr>
            <a:xfrm>
              <a:off x="230" y="954"/>
              <a:ext cx="2646"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Stored in RDBMS</a:t>
              </a:r>
              <a:endParaRPr/>
            </a:p>
          </p:txBody>
        </p:sp>
        <p:sp>
          <p:nvSpPr>
            <p:cNvPr id="541" name="Google Shape;541;p32"/>
            <p:cNvSpPr txBox="1"/>
            <p:nvPr/>
          </p:nvSpPr>
          <p:spPr>
            <a:xfrm>
              <a:off x="2879" y="954"/>
              <a:ext cx="2645"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Stored in RDBMS or Multidimensional databases</a:t>
              </a:r>
              <a:endParaRPr/>
            </a:p>
          </p:txBody>
        </p:sp>
        <p:sp>
          <p:nvSpPr>
            <p:cNvPr id="542" name="Google Shape;542;p32"/>
            <p:cNvSpPr txBox="1"/>
            <p:nvPr/>
          </p:nvSpPr>
          <p:spPr>
            <a:xfrm>
              <a:off x="230" y="1326"/>
              <a:ext cx="2646"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Tables are unit of storage</a:t>
              </a:r>
              <a:endParaRPr/>
            </a:p>
          </p:txBody>
        </p:sp>
        <p:sp>
          <p:nvSpPr>
            <p:cNvPr id="543" name="Google Shape;543;p32"/>
            <p:cNvSpPr txBox="1"/>
            <p:nvPr/>
          </p:nvSpPr>
          <p:spPr>
            <a:xfrm>
              <a:off x="2879" y="1326"/>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Cubes are the unit of storage</a:t>
              </a:r>
              <a:endParaRPr/>
            </a:p>
          </p:txBody>
        </p:sp>
        <p:sp>
          <p:nvSpPr>
            <p:cNvPr id="544" name="Google Shape;544;p32"/>
            <p:cNvSpPr txBox="1"/>
            <p:nvPr/>
          </p:nvSpPr>
          <p:spPr>
            <a:xfrm>
              <a:off x="230" y="1542"/>
              <a:ext cx="2646"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is normalized and used for OLTP</a:t>
              </a:r>
              <a:endParaRPr/>
            </a:p>
          </p:txBody>
        </p:sp>
        <p:sp>
          <p:nvSpPr>
            <p:cNvPr id="545" name="Google Shape;545;p32"/>
            <p:cNvSpPr txBox="1"/>
            <p:nvPr/>
          </p:nvSpPr>
          <p:spPr>
            <a:xfrm>
              <a:off x="2879" y="1542"/>
              <a:ext cx="2645"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is de normalized and used for data warehouse and data marts</a:t>
              </a:r>
              <a:endParaRPr/>
            </a:p>
          </p:txBody>
        </p:sp>
        <p:sp>
          <p:nvSpPr>
            <p:cNvPr id="546" name="Google Shape;546;p32"/>
            <p:cNvSpPr txBox="1"/>
            <p:nvPr/>
          </p:nvSpPr>
          <p:spPr>
            <a:xfrm>
              <a:off x="230" y="1914"/>
              <a:ext cx="2646"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Several tables and chain of relationship between them</a:t>
              </a:r>
              <a:endParaRPr/>
            </a:p>
          </p:txBody>
        </p:sp>
        <p:sp>
          <p:nvSpPr>
            <p:cNvPr id="547" name="Google Shape;547;p32"/>
            <p:cNvSpPr txBox="1"/>
            <p:nvPr/>
          </p:nvSpPr>
          <p:spPr>
            <a:xfrm>
              <a:off x="2879" y="1914"/>
              <a:ext cx="2645" cy="369"/>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Few facts tables are connected to several dimension tables</a:t>
              </a:r>
              <a:endParaRPr/>
            </a:p>
          </p:txBody>
        </p:sp>
        <p:sp>
          <p:nvSpPr>
            <p:cNvPr id="548" name="Google Shape;548;p32"/>
            <p:cNvSpPr txBox="1"/>
            <p:nvPr/>
          </p:nvSpPr>
          <p:spPr>
            <a:xfrm>
              <a:off x="230" y="2287"/>
              <a:ext cx="2646"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Volatile(frequent updates)</a:t>
              </a:r>
              <a:endParaRPr/>
            </a:p>
          </p:txBody>
        </p:sp>
        <p:sp>
          <p:nvSpPr>
            <p:cNvPr id="549" name="Google Shape;549;p32"/>
            <p:cNvSpPr txBox="1"/>
            <p:nvPr/>
          </p:nvSpPr>
          <p:spPr>
            <a:xfrm>
              <a:off x="2879" y="2287"/>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Non volatile</a:t>
              </a:r>
              <a:endParaRPr/>
            </a:p>
          </p:txBody>
        </p:sp>
        <p:sp>
          <p:nvSpPr>
            <p:cNvPr id="550" name="Google Shape;550;p32"/>
            <p:cNvSpPr txBox="1"/>
            <p:nvPr/>
          </p:nvSpPr>
          <p:spPr>
            <a:xfrm>
              <a:off x="230" y="2502"/>
              <a:ext cx="2646"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Time variant</a:t>
              </a:r>
              <a:endParaRPr/>
            </a:p>
          </p:txBody>
        </p:sp>
        <p:sp>
          <p:nvSpPr>
            <p:cNvPr id="551" name="Google Shape;551;p32"/>
            <p:cNvSpPr txBox="1"/>
            <p:nvPr/>
          </p:nvSpPr>
          <p:spPr>
            <a:xfrm>
              <a:off x="2879" y="2502"/>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Time invariant</a:t>
              </a:r>
              <a:endParaRPr/>
            </a:p>
          </p:txBody>
        </p:sp>
        <p:sp>
          <p:nvSpPr>
            <p:cNvPr id="552" name="Google Shape;552;p32"/>
            <p:cNvSpPr txBox="1"/>
            <p:nvPr/>
          </p:nvSpPr>
          <p:spPr>
            <a:xfrm>
              <a:off x="230" y="2719"/>
              <a:ext cx="2646" cy="526"/>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Detailed level of transaction data</a:t>
              </a:r>
              <a:endParaRPr/>
            </a:p>
          </p:txBody>
        </p:sp>
        <p:sp>
          <p:nvSpPr>
            <p:cNvPr id="553" name="Google Shape;553;p32"/>
            <p:cNvSpPr txBox="1"/>
            <p:nvPr/>
          </p:nvSpPr>
          <p:spPr>
            <a:xfrm>
              <a:off x="2879" y="2719"/>
              <a:ext cx="2645" cy="526"/>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Summary of bulky transaction data (Aggregations and measures) are used in business decisions</a:t>
              </a:r>
              <a:endParaRPr/>
            </a:p>
          </p:txBody>
        </p:sp>
        <p:sp>
          <p:nvSpPr>
            <p:cNvPr id="554" name="Google Shape;554;p32"/>
            <p:cNvSpPr txBox="1"/>
            <p:nvPr/>
          </p:nvSpPr>
          <p:spPr>
            <a:xfrm>
              <a:off x="230" y="3248"/>
              <a:ext cx="2646"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SQL is used  to manipulate the data</a:t>
              </a:r>
              <a:endParaRPr/>
            </a:p>
          </p:txBody>
        </p:sp>
        <p:sp>
          <p:nvSpPr>
            <p:cNvPr id="555" name="Google Shape;555;p32"/>
            <p:cNvSpPr txBox="1"/>
            <p:nvPr/>
          </p:nvSpPr>
          <p:spPr>
            <a:xfrm>
              <a:off x="2879" y="3248"/>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SQL or MDX are used to manipulate the data</a:t>
              </a:r>
              <a:endParaRPr/>
            </a:p>
          </p:txBody>
        </p:sp>
        <p:sp>
          <p:nvSpPr>
            <p:cNvPr id="556" name="Google Shape;556;p32"/>
            <p:cNvSpPr txBox="1"/>
            <p:nvPr/>
          </p:nvSpPr>
          <p:spPr>
            <a:xfrm>
              <a:off x="230" y="3464"/>
              <a:ext cx="2649"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Normal reports</a:t>
              </a:r>
              <a:endParaRPr/>
            </a:p>
          </p:txBody>
        </p:sp>
        <p:sp>
          <p:nvSpPr>
            <p:cNvPr id="557" name="Google Shape;557;p32"/>
            <p:cNvSpPr txBox="1"/>
            <p:nvPr/>
          </p:nvSpPr>
          <p:spPr>
            <a:xfrm>
              <a:off x="2879" y="3464"/>
              <a:ext cx="2645" cy="213"/>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0000" tIns="46800" rIns="90000" bIns="46800" anchor="t"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Interactive reports, user friendly, drag and drop MD OLAP reports</a:t>
              </a:r>
              <a:endParaRPr/>
            </a:p>
          </p:txBody>
        </p:sp>
        <p:cxnSp>
          <p:nvCxnSpPr>
            <p:cNvPr id="558" name="Google Shape;558;p32"/>
            <p:cNvCxnSpPr/>
            <p:nvPr/>
          </p:nvCxnSpPr>
          <p:spPr>
            <a:xfrm>
              <a:off x="230" y="738"/>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59" name="Google Shape;559;p32"/>
            <p:cNvCxnSpPr/>
            <p:nvPr/>
          </p:nvCxnSpPr>
          <p:spPr>
            <a:xfrm>
              <a:off x="2879" y="738"/>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0" name="Google Shape;560;p32"/>
            <p:cNvCxnSpPr/>
            <p:nvPr/>
          </p:nvCxnSpPr>
          <p:spPr>
            <a:xfrm>
              <a:off x="325" y="954"/>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1" name="Google Shape;561;p32"/>
            <p:cNvCxnSpPr/>
            <p:nvPr/>
          </p:nvCxnSpPr>
          <p:spPr>
            <a:xfrm>
              <a:off x="2879" y="954"/>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2" name="Google Shape;562;p32"/>
            <p:cNvCxnSpPr/>
            <p:nvPr/>
          </p:nvCxnSpPr>
          <p:spPr>
            <a:xfrm>
              <a:off x="230" y="1326"/>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3" name="Google Shape;563;p32"/>
            <p:cNvCxnSpPr/>
            <p:nvPr/>
          </p:nvCxnSpPr>
          <p:spPr>
            <a:xfrm>
              <a:off x="2879" y="1326"/>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4" name="Google Shape;564;p32"/>
            <p:cNvCxnSpPr/>
            <p:nvPr/>
          </p:nvCxnSpPr>
          <p:spPr>
            <a:xfrm>
              <a:off x="230" y="1542"/>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5" name="Google Shape;565;p32"/>
            <p:cNvCxnSpPr/>
            <p:nvPr/>
          </p:nvCxnSpPr>
          <p:spPr>
            <a:xfrm>
              <a:off x="2879" y="1542"/>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6" name="Google Shape;566;p32"/>
            <p:cNvCxnSpPr/>
            <p:nvPr/>
          </p:nvCxnSpPr>
          <p:spPr>
            <a:xfrm>
              <a:off x="230" y="1914"/>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7" name="Google Shape;567;p32"/>
            <p:cNvCxnSpPr/>
            <p:nvPr/>
          </p:nvCxnSpPr>
          <p:spPr>
            <a:xfrm>
              <a:off x="2879" y="1914"/>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8" name="Google Shape;568;p32"/>
            <p:cNvCxnSpPr/>
            <p:nvPr/>
          </p:nvCxnSpPr>
          <p:spPr>
            <a:xfrm>
              <a:off x="230" y="2287"/>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69" name="Google Shape;569;p32"/>
            <p:cNvCxnSpPr/>
            <p:nvPr/>
          </p:nvCxnSpPr>
          <p:spPr>
            <a:xfrm>
              <a:off x="2879" y="2287"/>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0" name="Google Shape;570;p32"/>
            <p:cNvCxnSpPr/>
            <p:nvPr/>
          </p:nvCxnSpPr>
          <p:spPr>
            <a:xfrm>
              <a:off x="230" y="2502"/>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1" name="Google Shape;571;p32"/>
            <p:cNvCxnSpPr/>
            <p:nvPr/>
          </p:nvCxnSpPr>
          <p:spPr>
            <a:xfrm>
              <a:off x="2879" y="2502"/>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2" name="Google Shape;572;p32"/>
            <p:cNvCxnSpPr/>
            <p:nvPr/>
          </p:nvCxnSpPr>
          <p:spPr>
            <a:xfrm>
              <a:off x="230" y="2719"/>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3" name="Google Shape;573;p32"/>
            <p:cNvCxnSpPr/>
            <p:nvPr/>
          </p:nvCxnSpPr>
          <p:spPr>
            <a:xfrm>
              <a:off x="2879" y="2719"/>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4" name="Google Shape;574;p32"/>
            <p:cNvCxnSpPr/>
            <p:nvPr/>
          </p:nvCxnSpPr>
          <p:spPr>
            <a:xfrm>
              <a:off x="230" y="3248"/>
              <a:ext cx="2646"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5" name="Google Shape;575;p32"/>
            <p:cNvCxnSpPr/>
            <p:nvPr/>
          </p:nvCxnSpPr>
          <p:spPr>
            <a:xfrm>
              <a:off x="2879" y="3248"/>
              <a:ext cx="2645" cy="0"/>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6" name="Google Shape;576;p32"/>
            <p:cNvCxnSpPr/>
            <p:nvPr/>
          </p:nvCxnSpPr>
          <p:spPr>
            <a:xfrm>
              <a:off x="230" y="73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7" name="Google Shape;577;p32"/>
            <p:cNvCxnSpPr/>
            <p:nvPr/>
          </p:nvCxnSpPr>
          <p:spPr>
            <a:xfrm>
              <a:off x="230" y="95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8" name="Google Shape;578;p32"/>
            <p:cNvCxnSpPr/>
            <p:nvPr/>
          </p:nvCxnSpPr>
          <p:spPr>
            <a:xfrm>
              <a:off x="230" y="1326"/>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79" name="Google Shape;579;p32"/>
            <p:cNvCxnSpPr/>
            <p:nvPr/>
          </p:nvCxnSpPr>
          <p:spPr>
            <a:xfrm>
              <a:off x="230" y="1542"/>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0" name="Google Shape;580;p32"/>
            <p:cNvCxnSpPr/>
            <p:nvPr/>
          </p:nvCxnSpPr>
          <p:spPr>
            <a:xfrm>
              <a:off x="230" y="191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1" name="Google Shape;581;p32"/>
            <p:cNvCxnSpPr/>
            <p:nvPr/>
          </p:nvCxnSpPr>
          <p:spPr>
            <a:xfrm>
              <a:off x="230" y="2287"/>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2" name="Google Shape;582;p32"/>
            <p:cNvCxnSpPr/>
            <p:nvPr/>
          </p:nvCxnSpPr>
          <p:spPr>
            <a:xfrm>
              <a:off x="230" y="2502"/>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3" name="Google Shape;583;p32"/>
            <p:cNvCxnSpPr/>
            <p:nvPr/>
          </p:nvCxnSpPr>
          <p:spPr>
            <a:xfrm>
              <a:off x="230" y="2719"/>
              <a:ext cx="0" cy="526"/>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4" name="Google Shape;584;p32"/>
            <p:cNvCxnSpPr/>
            <p:nvPr/>
          </p:nvCxnSpPr>
          <p:spPr>
            <a:xfrm>
              <a:off x="230" y="324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5" name="Google Shape;585;p32"/>
            <p:cNvCxnSpPr/>
            <p:nvPr/>
          </p:nvCxnSpPr>
          <p:spPr>
            <a:xfrm>
              <a:off x="2879" y="73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6" name="Google Shape;586;p32"/>
            <p:cNvCxnSpPr/>
            <p:nvPr/>
          </p:nvCxnSpPr>
          <p:spPr>
            <a:xfrm>
              <a:off x="2879" y="95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7" name="Google Shape;587;p32"/>
            <p:cNvCxnSpPr/>
            <p:nvPr/>
          </p:nvCxnSpPr>
          <p:spPr>
            <a:xfrm>
              <a:off x="2879" y="1326"/>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8" name="Google Shape;588;p32"/>
            <p:cNvCxnSpPr/>
            <p:nvPr/>
          </p:nvCxnSpPr>
          <p:spPr>
            <a:xfrm>
              <a:off x="2879" y="1542"/>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89" name="Google Shape;589;p32"/>
            <p:cNvCxnSpPr/>
            <p:nvPr/>
          </p:nvCxnSpPr>
          <p:spPr>
            <a:xfrm>
              <a:off x="2879" y="191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0" name="Google Shape;590;p32"/>
            <p:cNvCxnSpPr/>
            <p:nvPr/>
          </p:nvCxnSpPr>
          <p:spPr>
            <a:xfrm>
              <a:off x="2879" y="2287"/>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1" name="Google Shape;591;p32"/>
            <p:cNvCxnSpPr/>
            <p:nvPr/>
          </p:nvCxnSpPr>
          <p:spPr>
            <a:xfrm>
              <a:off x="2879" y="2502"/>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2" name="Google Shape;592;p32"/>
            <p:cNvCxnSpPr/>
            <p:nvPr/>
          </p:nvCxnSpPr>
          <p:spPr>
            <a:xfrm>
              <a:off x="2879" y="2719"/>
              <a:ext cx="0" cy="526"/>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3" name="Google Shape;593;p32"/>
            <p:cNvCxnSpPr/>
            <p:nvPr/>
          </p:nvCxnSpPr>
          <p:spPr>
            <a:xfrm>
              <a:off x="2879" y="324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4" name="Google Shape;594;p32"/>
            <p:cNvCxnSpPr/>
            <p:nvPr/>
          </p:nvCxnSpPr>
          <p:spPr>
            <a:xfrm>
              <a:off x="5528" y="73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5" name="Google Shape;595;p32"/>
            <p:cNvCxnSpPr/>
            <p:nvPr/>
          </p:nvCxnSpPr>
          <p:spPr>
            <a:xfrm>
              <a:off x="5528" y="95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6" name="Google Shape;596;p32"/>
            <p:cNvCxnSpPr/>
            <p:nvPr/>
          </p:nvCxnSpPr>
          <p:spPr>
            <a:xfrm>
              <a:off x="5528" y="1326"/>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7" name="Google Shape;597;p32"/>
            <p:cNvCxnSpPr/>
            <p:nvPr/>
          </p:nvCxnSpPr>
          <p:spPr>
            <a:xfrm>
              <a:off x="5528" y="1542"/>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8" name="Google Shape;598;p32"/>
            <p:cNvCxnSpPr/>
            <p:nvPr/>
          </p:nvCxnSpPr>
          <p:spPr>
            <a:xfrm>
              <a:off x="5528" y="1914"/>
              <a:ext cx="0" cy="369"/>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599" name="Google Shape;599;p32"/>
            <p:cNvCxnSpPr/>
            <p:nvPr/>
          </p:nvCxnSpPr>
          <p:spPr>
            <a:xfrm>
              <a:off x="5528" y="2287"/>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600" name="Google Shape;600;p32"/>
            <p:cNvCxnSpPr/>
            <p:nvPr/>
          </p:nvCxnSpPr>
          <p:spPr>
            <a:xfrm>
              <a:off x="5528" y="2502"/>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601" name="Google Shape;601;p32"/>
            <p:cNvCxnSpPr/>
            <p:nvPr/>
          </p:nvCxnSpPr>
          <p:spPr>
            <a:xfrm>
              <a:off x="5528" y="2719"/>
              <a:ext cx="0" cy="526"/>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cxnSp>
          <p:nvCxnSpPr>
            <p:cNvPr id="602" name="Google Shape;602;p32"/>
            <p:cNvCxnSpPr/>
            <p:nvPr/>
          </p:nvCxnSpPr>
          <p:spPr>
            <a:xfrm>
              <a:off x="5528" y="3248"/>
              <a:ext cx="0" cy="213"/>
            </a:xfrm>
            <a:prstGeom prst="straightConnector1">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med" len="med"/>
              <a:tailEnd type="none" w="med" len="med"/>
            </a:ln>
            <a:effectLst>
              <a:outerShdw blurRad="63500" dist="20000" dir="5400000">
                <a:srgbClr val="000000">
                  <a:alpha val="37647"/>
                </a:srgbClr>
              </a:outerShdw>
            </a:effectLst>
          </p:spPr>
        </p:cxnSp>
      </p:grpSp>
      <p:sp>
        <p:nvSpPr>
          <p:cNvPr id="603" name="Google Shape;603;p3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32</a:t>
            </a:fld>
            <a:endParaRPr/>
          </a:p>
        </p:txBody>
      </p:sp>
      <p:sp>
        <p:nvSpPr>
          <p:cNvPr id="604" name="Google Shape;604;p32"/>
          <p:cNvSpPr txBox="1"/>
          <p:nvPr/>
        </p:nvSpPr>
        <p:spPr>
          <a:xfrm>
            <a:off x="1028700" y="6356350"/>
            <a:ext cx="50561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2:Data warehouse versus Data Marts, E-R  Modelling versus Dimensional Modelling</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9"/>
        <p:cNvGrpSpPr/>
        <p:nvPr/>
      </p:nvGrpSpPr>
      <p:grpSpPr>
        <a:xfrm>
          <a:off x="0" y="0"/>
          <a:ext cx="0" cy="0"/>
          <a:chOff x="0" y="0"/>
          <a:chExt cx="0" cy="0"/>
        </a:xfrm>
      </p:grpSpPr>
      <p:sp>
        <p:nvSpPr>
          <p:cNvPr id="610" name="Google Shape;610;p33"/>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0"/>
              <a:buFont typeface="EB Garamond"/>
              <a:buNone/>
            </a:pPr>
            <a:r>
              <a:rPr lang="en-US" sz="2000" b="1" i="0" u="none">
                <a:solidFill>
                  <a:srgbClr val="FFFFFF"/>
                </a:solidFill>
                <a:latin typeface="EB Garamond"/>
                <a:ea typeface="EB Garamond"/>
                <a:cs typeface="EB Garamond"/>
                <a:sym typeface="EB Garamond"/>
              </a:rPr>
              <a:t>Unit :1                        Unit Name: Introduction to Data Warehousing</a:t>
            </a:r>
            <a:endParaRPr/>
          </a:p>
        </p:txBody>
      </p:sp>
      <p:sp>
        <p:nvSpPr>
          <p:cNvPr id="611" name="Google Shape;611;p33"/>
          <p:cNvSpPr txBox="1"/>
          <p:nvPr/>
        </p:nvSpPr>
        <p:spPr>
          <a:xfrm>
            <a:off x="446087" y="1700212"/>
            <a:ext cx="8229600" cy="1785937"/>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FFFFFF"/>
              </a:buClr>
              <a:buSzPts val="4000"/>
              <a:buFont typeface="EB Garamond"/>
              <a:buNone/>
            </a:pPr>
            <a:r>
              <a:rPr lang="en-US" sz="4000" b="1" i="0" u="none">
                <a:solidFill>
                  <a:srgbClr val="FFFFFF"/>
                </a:solidFill>
                <a:latin typeface="EB Garamond"/>
                <a:ea typeface="EB Garamond"/>
                <a:cs typeface="EB Garamond"/>
                <a:sym typeface="EB Garamond"/>
              </a:rPr>
              <a:t>Lecture No: 3</a:t>
            </a:r>
            <a:endParaRPr/>
          </a:p>
          <a:p>
            <a:pPr marL="0" marR="0" lvl="0" indent="0" algn="l" rtl="0">
              <a:lnSpc>
                <a:spcPct val="100000"/>
              </a:lnSpc>
              <a:spcBef>
                <a:spcPts val="0"/>
              </a:spcBef>
              <a:spcAft>
                <a:spcPts val="0"/>
              </a:spcAft>
              <a:buClr>
                <a:srgbClr val="FFFFFF"/>
              </a:buClr>
              <a:buSzPts val="4000"/>
              <a:buFont typeface="EB Garamond"/>
              <a:buNone/>
            </a:pPr>
            <a:r>
              <a:rPr lang="en-US" sz="4000" b="1" i="0" u="none">
                <a:solidFill>
                  <a:srgbClr val="FFFFFF"/>
                </a:solidFill>
                <a:latin typeface="EB Garamond"/>
                <a:ea typeface="EB Garamond"/>
                <a:cs typeface="EB Garamond"/>
                <a:sym typeface="EB Garamond"/>
              </a:rPr>
              <a:t>Information Package Diagram, Data Warehouse  Schemas; Star Schema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4"/>
          <p:cNvSpPr txBox="1"/>
          <p:nvPr/>
        </p:nvSpPr>
        <p:spPr>
          <a:xfrm>
            <a:off x="468312" y="1331912"/>
            <a:ext cx="8229600" cy="452596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In several ways, building a data warehouse is very different from building an operational system.</a:t>
            </a:r>
            <a:endParaRPr/>
          </a:p>
          <a:p>
            <a:pPr marL="285750" marR="0" lvl="0" indent="-171450" algn="l" rtl="0">
              <a:lnSpc>
                <a:spcPct val="100000"/>
              </a:lnSpc>
              <a:spcBef>
                <a:spcPts val="800"/>
              </a:spcBef>
              <a:spcAft>
                <a:spcPts val="0"/>
              </a:spcAft>
              <a:buClr>
                <a:srgbClr val="000000"/>
              </a:buClr>
              <a:buSzPts val="1800"/>
              <a:buFont typeface="Arial"/>
              <a:buNone/>
            </a:pPr>
            <a:endParaRPr sz="1800" b="0" i="0" u="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8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This becomes notable especially in the requirements gathering phase. </a:t>
            </a:r>
            <a:endParaRPr/>
          </a:p>
          <a:p>
            <a:pPr marL="285750" marR="0" lvl="0" indent="-171450" algn="l" rtl="0">
              <a:lnSpc>
                <a:spcPct val="100000"/>
              </a:lnSpc>
              <a:spcBef>
                <a:spcPts val="800"/>
              </a:spcBef>
              <a:spcAft>
                <a:spcPts val="0"/>
              </a:spcAft>
              <a:buClr>
                <a:srgbClr val="000000"/>
              </a:buClr>
              <a:buSzPts val="1800"/>
              <a:buFont typeface="Arial"/>
              <a:buNone/>
            </a:pPr>
            <a:endParaRPr sz="1800" b="0" i="0" u="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8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Because of this difference, the traditional methods of collecting requirements that work well for operational systems cannot be applied to data warehouses.</a:t>
            </a:r>
            <a:endParaRPr/>
          </a:p>
        </p:txBody>
      </p:sp>
      <p:sp>
        <p:nvSpPr>
          <p:cNvPr id="618" name="Google Shape;618;p34"/>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DEFINING THE BUSINESS REQUIREMENTS</a:t>
            </a:r>
            <a:endParaRPr/>
          </a:p>
        </p:txBody>
      </p:sp>
      <p:sp>
        <p:nvSpPr>
          <p:cNvPr id="619" name="Google Shape;619;p34"/>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34</a:t>
            </a:fld>
            <a:endParaRPr/>
          </a:p>
        </p:txBody>
      </p:sp>
      <p:sp>
        <p:nvSpPr>
          <p:cNvPr id="620" name="Google Shape;620;p34"/>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34</a:t>
            </a:fld>
            <a:endParaRPr/>
          </a:p>
        </p:txBody>
      </p:sp>
      <p:sp>
        <p:nvSpPr>
          <p:cNvPr id="621" name="Google Shape;621;p34"/>
          <p:cNvSpPr txBox="1"/>
          <p:nvPr/>
        </p:nvSpPr>
        <p:spPr>
          <a:xfrm>
            <a:off x="1028700" y="6356350"/>
            <a:ext cx="58467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5"/>
          <p:cNvSpPr txBox="1"/>
          <p:nvPr/>
        </p:nvSpPr>
        <p:spPr>
          <a:xfrm>
            <a:off x="468312" y="1331912"/>
            <a:ext cx="3959225" cy="490537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1600"/>
              <a:buFont typeface="Arial"/>
              <a:buChar char="•"/>
            </a:pPr>
            <a:r>
              <a:rPr lang="en-US" sz="1600" b="0" i="0" u="none">
                <a:solidFill>
                  <a:srgbClr val="000000"/>
                </a:solidFill>
                <a:latin typeface="Source Sans Pro"/>
                <a:ea typeface="Source Sans Pro"/>
                <a:cs typeface="Source Sans Pro"/>
                <a:sym typeface="Source Sans Pro"/>
              </a:rPr>
              <a:t>In data warehousing system, </a:t>
            </a:r>
            <a:r>
              <a:rPr lang="en-US" sz="1600" b="0" i="0" u="none">
                <a:solidFill>
                  <a:srgbClr val="FF0000"/>
                </a:solidFill>
                <a:latin typeface="Source Sans Pro"/>
                <a:ea typeface="Source Sans Pro"/>
                <a:cs typeface="Source Sans Pro"/>
                <a:sym typeface="Source Sans Pro"/>
              </a:rPr>
              <a:t>the users are generally unable to define their requirements clearly. </a:t>
            </a:r>
            <a:endParaRPr/>
          </a:p>
          <a:p>
            <a:pPr marL="285750" marR="0" lvl="0" indent="-285750" algn="just" rtl="0">
              <a:lnSpc>
                <a:spcPct val="100000"/>
              </a:lnSpc>
              <a:spcBef>
                <a:spcPts val="800"/>
              </a:spcBef>
              <a:spcAft>
                <a:spcPts val="0"/>
              </a:spcAft>
              <a:buClr>
                <a:srgbClr val="000000"/>
              </a:buClr>
              <a:buSzPts val="1600"/>
              <a:buFont typeface="Arial"/>
              <a:buChar char="•"/>
            </a:pPr>
            <a:r>
              <a:rPr lang="en-US" sz="1600" b="0" i="0" u="none">
                <a:solidFill>
                  <a:srgbClr val="000000"/>
                </a:solidFill>
                <a:latin typeface="Source Sans Pro"/>
                <a:ea typeface="Source Sans Pro"/>
                <a:cs typeface="Source Sans Pro"/>
                <a:sym typeface="Source Sans Pro"/>
              </a:rPr>
              <a:t>Users cannot define precisely what information they really want from the data warehouse, nor can they express how they would like to use the information or process it.</a:t>
            </a:r>
            <a:endParaRPr/>
          </a:p>
          <a:p>
            <a:pPr marL="285750" marR="0" lvl="0" indent="-285750" algn="just" rtl="0">
              <a:lnSpc>
                <a:spcPct val="100000"/>
              </a:lnSpc>
              <a:spcBef>
                <a:spcPts val="800"/>
              </a:spcBef>
              <a:spcAft>
                <a:spcPts val="0"/>
              </a:spcAft>
              <a:buClr>
                <a:srgbClr val="000000"/>
              </a:buClr>
              <a:buSzPts val="1600"/>
              <a:buFont typeface="Arial"/>
              <a:buChar char="•"/>
            </a:pPr>
            <a:r>
              <a:rPr lang="en-US" sz="1600" b="0" i="0" u="none">
                <a:solidFill>
                  <a:srgbClr val="FF0000"/>
                </a:solidFill>
                <a:latin typeface="Source Sans Pro"/>
                <a:ea typeface="Source Sans Pro"/>
                <a:cs typeface="Source Sans Pro"/>
                <a:sym typeface="Source Sans Pro"/>
              </a:rPr>
              <a:t>Managers think of the business in terms of business dimensions.</a:t>
            </a:r>
            <a:endParaRPr/>
          </a:p>
          <a:p>
            <a:pPr marL="285750" marR="0" lvl="0" indent="-285750" algn="just" rtl="0">
              <a:lnSpc>
                <a:spcPct val="100000"/>
              </a:lnSpc>
              <a:spcBef>
                <a:spcPts val="800"/>
              </a:spcBef>
              <a:spcAft>
                <a:spcPts val="0"/>
              </a:spcAft>
              <a:buClr>
                <a:srgbClr val="000000"/>
              </a:buClr>
              <a:buSzPts val="1600"/>
              <a:buFont typeface="Arial"/>
              <a:buChar char="•"/>
            </a:pPr>
            <a:r>
              <a:rPr lang="en-US" sz="1600" b="0" i="0" u="none">
                <a:solidFill>
                  <a:srgbClr val="000000"/>
                </a:solidFill>
                <a:latin typeface="Source Sans Pro"/>
                <a:ea typeface="Source Sans Pro"/>
                <a:cs typeface="Source Sans Pro"/>
                <a:sym typeface="Source Sans Pro"/>
              </a:rPr>
              <a:t>If your users of the data warehouse think in terms of business dimensions for decision making, you should also think of business dimensions while collecting requirements.</a:t>
            </a:r>
            <a:endParaRPr sz="1600" b="0" i="0" u="none">
              <a:solidFill>
                <a:srgbClr val="00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600" b="0" i="0" u="none">
              <a:solidFill>
                <a:srgbClr val="000000"/>
              </a:solidFill>
              <a:latin typeface="Source Sans Pro"/>
              <a:ea typeface="Source Sans Pro"/>
              <a:cs typeface="Source Sans Pro"/>
              <a:sym typeface="Source Sans Pro"/>
            </a:endParaRPr>
          </a:p>
        </p:txBody>
      </p:sp>
      <p:sp>
        <p:nvSpPr>
          <p:cNvPr id="628" name="Google Shape;628;p35"/>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Dimensional Nature of Business Data</a:t>
            </a:r>
            <a:endParaRPr/>
          </a:p>
        </p:txBody>
      </p:sp>
      <p:sp>
        <p:nvSpPr>
          <p:cNvPr id="629" name="Google Shape;629;p35"/>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35</a:t>
            </a:fld>
            <a:endParaRPr/>
          </a:p>
        </p:txBody>
      </p:sp>
      <p:pic>
        <p:nvPicPr>
          <p:cNvPr id="630" name="Google Shape;630;p35"/>
          <p:cNvPicPr preferRelativeResize="0"/>
          <p:nvPr/>
        </p:nvPicPr>
        <p:blipFill rotWithShape="1">
          <a:blip r:embed="rId3">
            <a:alphaModFix/>
          </a:blip>
          <a:srcRect/>
          <a:stretch/>
        </p:blipFill>
        <p:spPr>
          <a:xfrm>
            <a:off x="4572000" y="1333500"/>
            <a:ext cx="4572000" cy="4111625"/>
          </a:xfrm>
          <a:prstGeom prst="rect">
            <a:avLst/>
          </a:prstGeom>
          <a:noFill/>
          <a:ln>
            <a:noFill/>
          </a:ln>
        </p:spPr>
      </p:pic>
      <p:sp>
        <p:nvSpPr>
          <p:cNvPr id="631" name="Google Shape;631;p35"/>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35</a:t>
            </a:fld>
            <a:endParaRPr/>
          </a:p>
        </p:txBody>
      </p:sp>
      <p:sp>
        <p:nvSpPr>
          <p:cNvPr id="632" name="Google Shape;632;p35"/>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txBox="1"/>
          <p:nvPr/>
        </p:nvSpPr>
        <p:spPr>
          <a:xfrm>
            <a:off x="468312" y="1331912"/>
            <a:ext cx="8229600" cy="452596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0000"/>
              </a:buClr>
              <a:buSzPts val="1800"/>
              <a:buFont typeface="Source Sans Pro"/>
              <a:buNone/>
            </a:pPr>
            <a:r>
              <a:rPr lang="en-US" sz="1800" b="0" i="0" u="none">
                <a:solidFill>
                  <a:srgbClr val="FF0000"/>
                </a:solidFill>
                <a:latin typeface="Source Sans Pro"/>
                <a:ea typeface="Source Sans Pro"/>
                <a:cs typeface="Source Sans Pro"/>
                <a:sym typeface="Source Sans Pro"/>
              </a:rPr>
              <a:t>Information Packages –</a:t>
            </a:r>
            <a:endParaRPr/>
          </a:p>
          <a:p>
            <a:pPr marL="0" marR="0" lvl="0" indent="0" algn="just" rtl="0">
              <a:lnSpc>
                <a:spcPct val="100000"/>
              </a:lnSpc>
              <a:spcBef>
                <a:spcPts val="400"/>
              </a:spcBef>
              <a:spcAft>
                <a:spcPts val="0"/>
              </a:spcAft>
              <a:buClr>
                <a:schemeClr val="dk1"/>
              </a:buClr>
              <a:buSzPts val="1800"/>
              <a:buFont typeface="Arial"/>
              <a:buNone/>
            </a:pPr>
            <a:endParaRPr sz="1800" b="0" i="0" u="none">
              <a:solidFill>
                <a:srgbClr val="FF0000"/>
              </a:solidFill>
              <a:latin typeface="Source Sans Pro"/>
              <a:ea typeface="Source Sans Pro"/>
              <a:cs typeface="Source Sans Pro"/>
              <a:sym typeface="Source Sans Pro"/>
            </a:endParaRPr>
          </a:p>
          <a:p>
            <a:pPr marL="0" marR="0" lvl="0" indent="-114300" algn="just" rtl="0">
              <a:lnSpc>
                <a:spcPct val="100000"/>
              </a:lnSpc>
              <a:spcBef>
                <a:spcPts val="4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Novel idea for determining and recording information requirements for a data warehouse.</a:t>
            </a:r>
            <a:endParaRPr/>
          </a:p>
          <a:p>
            <a:pPr marL="0" marR="0" lvl="0" indent="0" algn="just" rtl="0">
              <a:lnSpc>
                <a:spcPct val="100000"/>
              </a:lnSpc>
              <a:spcBef>
                <a:spcPts val="400"/>
              </a:spcBef>
              <a:spcAft>
                <a:spcPts val="0"/>
              </a:spcAft>
              <a:buClr>
                <a:schemeClr val="dk1"/>
              </a:buClr>
              <a:buSzPts val="1800"/>
              <a:buFont typeface="Arial"/>
              <a:buNone/>
            </a:pPr>
            <a:endParaRPr sz="1800" b="0" i="0" u="none">
              <a:solidFill>
                <a:srgbClr val="000000"/>
              </a:solidFill>
              <a:latin typeface="Source Sans Pro"/>
              <a:ea typeface="Source Sans Pro"/>
              <a:cs typeface="Source Sans Pro"/>
              <a:sym typeface="Source Sans Pro"/>
            </a:endParaRPr>
          </a:p>
          <a:p>
            <a:pPr marL="0" marR="0" lvl="0" indent="-114300" algn="just" rtl="0">
              <a:lnSpc>
                <a:spcPct val="100000"/>
              </a:lnSpc>
              <a:spcBef>
                <a:spcPts val="4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Determining requirements for a data warehouse is based on business dimensions</a:t>
            </a:r>
            <a:endParaRPr/>
          </a:p>
          <a:p>
            <a:pPr marL="0" marR="0" lvl="0" indent="0" algn="just" rtl="0">
              <a:lnSpc>
                <a:spcPct val="100000"/>
              </a:lnSpc>
              <a:spcBef>
                <a:spcPts val="400"/>
              </a:spcBef>
              <a:spcAft>
                <a:spcPts val="0"/>
              </a:spcAft>
              <a:buClr>
                <a:schemeClr val="dk1"/>
              </a:buClr>
              <a:buSzPts val="1800"/>
              <a:buFont typeface="Arial"/>
              <a:buNone/>
            </a:pPr>
            <a:endParaRPr sz="1800" b="0" i="0" u="none">
              <a:solidFill>
                <a:srgbClr val="000000"/>
              </a:solidFill>
              <a:latin typeface="Source Sans Pro"/>
              <a:ea typeface="Source Sans Pro"/>
              <a:cs typeface="Source Sans Pro"/>
              <a:sym typeface="Source Sans Pro"/>
            </a:endParaRPr>
          </a:p>
          <a:p>
            <a:pPr marL="0" marR="0" lvl="0" indent="-114300" algn="just" rtl="0">
              <a:lnSpc>
                <a:spcPct val="100000"/>
              </a:lnSpc>
              <a:spcBef>
                <a:spcPts val="4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The relevant dimension and measurements in that dimension are captured and kept in a data warehouse</a:t>
            </a:r>
            <a:endParaRPr/>
          </a:p>
          <a:p>
            <a:pPr marL="0" marR="0" lvl="0" indent="0" algn="just" rtl="0">
              <a:lnSpc>
                <a:spcPct val="100000"/>
              </a:lnSpc>
              <a:spcBef>
                <a:spcPts val="400"/>
              </a:spcBef>
              <a:spcAft>
                <a:spcPts val="0"/>
              </a:spcAft>
              <a:buClr>
                <a:schemeClr val="dk1"/>
              </a:buClr>
              <a:buSzPts val="1800"/>
              <a:buFont typeface="Arial"/>
              <a:buNone/>
            </a:pPr>
            <a:endParaRPr sz="1800" b="0" i="0" u="none">
              <a:solidFill>
                <a:srgbClr val="000000"/>
              </a:solidFill>
              <a:latin typeface="Source Sans Pro"/>
              <a:ea typeface="Source Sans Pro"/>
              <a:cs typeface="Source Sans Pro"/>
              <a:sym typeface="Source Sans Pro"/>
            </a:endParaRPr>
          </a:p>
          <a:p>
            <a:pPr marL="0" marR="0" lvl="0" indent="-114300" algn="just" rtl="0">
              <a:lnSpc>
                <a:spcPct val="100000"/>
              </a:lnSpc>
              <a:spcBef>
                <a:spcPts val="40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This creates an information package for a specific subject</a:t>
            </a:r>
            <a:endParaRPr/>
          </a:p>
        </p:txBody>
      </p:sp>
      <p:sp>
        <p:nvSpPr>
          <p:cNvPr id="639" name="Google Shape;639;p36"/>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Information Package Diagram</a:t>
            </a:r>
            <a:endParaRPr/>
          </a:p>
        </p:txBody>
      </p:sp>
      <p:sp>
        <p:nvSpPr>
          <p:cNvPr id="640" name="Google Shape;640;p36"/>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36</a:t>
            </a:fld>
            <a:endParaRPr/>
          </a:p>
        </p:txBody>
      </p:sp>
      <p:sp>
        <p:nvSpPr>
          <p:cNvPr id="641" name="Google Shape;641;p36"/>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36</a:t>
            </a:fld>
            <a:endParaRPr/>
          </a:p>
        </p:txBody>
      </p:sp>
      <p:sp>
        <p:nvSpPr>
          <p:cNvPr id="642" name="Google Shape;642;p36"/>
          <p:cNvSpPr txBox="1"/>
          <p:nvPr/>
        </p:nvSpPr>
        <p:spPr>
          <a:xfrm>
            <a:off x="1028700" y="6356350"/>
            <a:ext cx="57038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7"/>
          <p:cNvSpPr txBox="1"/>
          <p:nvPr/>
        </p:nvSpPr>
        <p:spPr>
          <a:xfrm>
            <a:off x="431800" y="322262"/>
            <a:ext cx="8255000" cy="8334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Information Package Diagram</a:t>
            </a:r>
            <a:endParaRPr/>
          </a:p>
        </p:txBody>
      </p:sp>
      <p:sp>
        <p:nvSpPr>
          <p:cNvPr id="649" name="Google Shape;649;p37"/>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37</a:t>
            </a:fld>
            <a:endParaRPr/>
          </a:p>
        </p:txBody>
      </p:sp>
      <p:pic>
        <p:nvPicPr>
          <p:cNvPr id="650" name="Google Shape;650;p37"/>
          <p:cNvPicPr preferRelativeResize="0"/>
          <p:nvPr/>
        </p:nvPicPr>
        <p:blipFill rotWithShape="1">
          <a:blip r:embed="rId3">
            <a:alphaModFix/>
          </a:blip>
          <a:srcRect/>
          <a:stretch/>
        </p:blipFill>
        <p:spPr>
          <a:xfrm>
            <a:off x="1463675" y="1371600"/>
            <a:ext cx="6035675" cy="4479925"/>
          </a:xfrm>
          <a:prstGeom prst="rect">
            <a:avLst/>
          </a:prstGeom>
          <a:noFill/>
          <a:ln>
            <a:noFill/>
          </a:ln>
        </p:spPr>
      </p:pic>
      <p:sp>
        <p:nvSpPr>
          <p:cNvPr id="651" name="Google Shape;651;p37"/>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37</a:t>
            </a:fld>
            <a:endParaRPr/>
          </a:p>
        </p:txBody>
      </p:sp>
      <p:sp>
        <p:nvSpPr>
          <p:cNvPr id="652" name="Google Shape;652;p37"/>
          <p:cNvSpPr txBox="1"/>
          <p:nvPr/>
        </p:nvSpPr>
        <p:spPr>
          <a:xfrm>
            <a:off x="1028700" y="6356350"/>
            <a:ext cx="57038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Information Package Diagram</a:t>
            </a:r>
            <a:endParaRPr/>
          </a:p>
        </p:txBody>
      </p:sp>
      <p:sp>
        <p:nvSpPr>
          <p:cNvPr id="659" name="Google Shape;659;p38"/>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38</a:t>
            </a:fld>
            <a:endParaRPr/>
          </a:p>
        </p:txBody>
      </p:sp>
      <p:sp>
        <p:nvSpPr>
          <p:cNvPr id="660" name="Google Shape;660;p38"/>
          <p:cNvSpPr txBox="1"/>
          <p:nvPr/>
        </p:nvSpPr>
        <p:spPr>
          <a:xfrm>
            <a:off x="457200" y="1155700"/>
            <a:ext cx="8291512" cy="2284412"/>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FF0000"/>
              </a:buClr>
              <a:buSzPts val="1800"/>
              <a:buFont typeface="Source Sans Pro"/>
              <a:buNone/>
            </a:pPr>
            <a:r>
              <a:rPr lang="en-US" sz="1800" b="0" i="0" u="none">
                <a:solidFill>
                  <a:srgbClr val="FF0000"/>
                </a:solidFill>
                <a:latin typeface="Source Sans Pro"/>
                <a:ea typeface="Source Sans Pro"/>
                <a:cs typeface="Source Sans Pro"/>
                <a:sym typeface="Source Sans Pro"/>
              </a:rPr>
              <a:t>Business dimensions</a:t>
            </a:r>
            <a:endParaRPr/>
          </a:p>
          <a:p>
            <a:pPr marL="0" marR="0" lvl="0" indent="-114300" algn="just" rtl="0">
              <a:lnSpc>
                <a:spcPct val="100000"/>
              </a:lnSpc>
              <a:spcBef>
                <a:spcPts val="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In requirements collection phase, the end users can provide the measurements which are important to that department.</a:t>
            </a:r>
            <a:endParaRPr/>
          </a:p>
          <a:p>
            <a:pPr marL="0" marR="0" lvl="0" indent="-114300" algn="just" rtl="0">
              <a:lnSpc>
                <a:spcPct val="100000"/>
              </a:lnSpc>
              <a:spcBef>
                <a:spcPts val="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They can also give insights of combining the various pieces of information for strategic decision making. </a:t>
            </a:r>
            <a:endParaRPr/>
          </a:p>
          <a:p>
            <a:pPr marL="0" marR="0" lvl="0" indent="-114300" algn="just" rtl="0">
              <a:lnSpc>
                <a:spcPct val="100000"/>
              </a:lnSpc>
              <a:spcBef>
                <a:spcPts val="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Managers think of business in terms of business dimensions</a:t>
            </a:r>
            <a:endParaRPr/>
          </a:p>
          <a:p>
            <a:pPr marL="0" marR="0" lvl="0" indent="-114300" algn="just" rtl="0">
              <a:lnSpc>
                <a:spcPct val="100000"/>
              </a:lnSpc>
              <a:spcBef>
                <a:spcPts val="0"/>
              </a:spcBef>
              <a:spcAft>
                <a:spcPts val="0"/>
              </a:spcAft>
              <a:buClr>
                <a:srgbClr val="000000"/>
              </a:buClr>
              <a:buSzPts val="1800"/>
              <a:buFont typeface="Arial"/>
              <a:buChar char="•"/>
            </a:pPr>
            <a:r>
              <a:rPr lang="en-US" sz="1800" b="0" i="0" u="none">
                <a:solidFill>
                  <a:srgbClr val="000000"/>
                </a:solidFill>
                <a:latin typeface="Source Sans Pro"/>
                <a:ea typeface="Source Sans Pro"/>
                <a:cs typeface="Source Sans Pro"/>
                <a:sym typeface="Source Sans Pro"/>
              </a:rPr>
              <a:t>The managers try to evaluate business in different dimensions. </a:t>
            </a:r>
            <a:endParaRPr/>
          </a:p>
          <a:p>
            <a:pPr marL="0" marR="0" lvl="0" indent="0" algn="l" rtl="0">
              <a:lnSpc>
                <a:spcPct val="100000"/>
              </a:lnSpc>
              <a:spcBef>
                <a:spcPts val="0"/>
              </a:spcBef>
              <a:spcAft>
                <a:spcPts val="0"/>
              </a:spcAft>
              <a:buNone/>
            </a:pPr>
            <a:endParaRPr sz="1800" b="0" i="0" u="none">
              <a:solidFill>
                <a:srgbClr val="000000"/>
              </a:solidFill>
              <a:latin typeface="Source Sans Pro"/>
              <a:ea typeface="Source Sans Pro"/>
              <a:cs typeface="Source Sans Pro"/>
              <a:sym typeface="Source Sans Pro"/>
            </a:endParaRPr>
          </a:p>
        </p:txBody>
      </p:sp>
      <p:pic>
        <p:nvPicPr>
          <p:cNvPr id="661" name="Google Shape;661;p38"/>
          <p:cNvPicPr preferRelativeResize="0"/>
          <p:nvPr/>
        </p:nvPicPr>
        <p:blipFill rotWithShape="1">
          <a:blip r:embed="rId3">
            <a:alphaModFix/>
          </a:blip>
          <a:srcRect/>
          <a:stretch/>
        </p:blipFill>
        <p:spPr>
          <a:xfrm>
            <a:off x="182562" y="3381375"/>
            <a:ext cx="3668712" cy="2836862"/>
          </a:xfrm>
          <a:prstGeom prst="rect">
            <a:avLst/>
          </a:prstGeom>
          <a:noFill/>
          <a:ln>
            <a:noFill/>
          </a:ln>
        </p:spPr>
      </p:pic>
      <p:pic>
        <p:nvPicPr>
          <p:cNvPr id="662" name="Google Shape;662;p38"/>
          <p:cNvPicPr preferRelativeResize="0"/>
          <p:nvPr/>
        </p:nvPicPr>
        <p:blipFill rotWithShape="1">
          <a:blip r:embed="rId4">
            <a:alphaModFix/>
          </a:blip>
          <a:srcRect/>
          <a:stretch/>
        </p:blipFill>
        <p:spPr>
          <a:xfrm>
            <a:off x="4140200" y="3071812"/>
            <a:ext cx="4384675" cy="3146425"/>
          </a:xfrm>
          <a:prstGeom prst="rect">
            <a:avLst/>
          </a:prstGeom>
          <a:noFill/>
          <a:ln>
            <a:noFill/>
          </a:ln>
        </p:spPr>
      </p:pic>
      <p:sp>
        <p:nvSpPr>
          <p:cNvPr id="663" name="Google Shape;663;p38"/>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38</a:t>
            </a:fld>
            <a:endParaRPr/>
          </a:p>
        </p:txBody>
      </p:sp>
      <p:sp>
        <p:nvSpPr>
          <p:cNvPr id="664" name="Google Shape;664;p38"/>
          <p:cNvSpPr txBox="1"/>
          <p:nvPr/>
        </p:nvSpPr>
        <p:spPr>
          <a:xfrm>
            <a:off x="1028700" y="6356350"/>
            <a:ext cx="49117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9"/>
          <p:cNvSpPr txBox="1">
            <a:spLocks noGrp="1"/>
          </p:cNvSpPr>
          <p:nvPr>
            <p:ph type="title"/>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Example :information package for analyzing sales for a certain business</a:t>
            </a:r>
            <a:endParaRPr/>
          </a:p>
        </p:txBody>
      </p:sp>
      <p:sp>
        <p:nvSpPr>
          <p:cNvPr id="670" name="Google Shape;670;p39"/>
          <p:cNvSpPr txBox="1"/>
          <p:nvPr/>
        </p:nvSpPr>
        <p:spPr>
          <a:xfrm>
            <a:off x="457200" y="1030287"/>
            <a:ext cx="8218487" cy="489426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 subject here is sales. </a:t>
            </a:r>
            <a:endParaRPr/>
          </a:p>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 measured facts or the measurements that are of interest for analysis are shown in the bottom section of the package diagram. In this case, the measurements are </a:t>
            </a:r>
            <a:r>
              <a:rPr lang="en-US" sz="1600" b="1" i="0" u="none">
                <a:solidFill>
                  <a:schemeClr val="dk1"/>
                </a:solidFill>
                <a:latin typeface="Source Sans Pro"/>
                <a:ea typeface="Source Sans Pro"/>
                <a:cs typeface="Source Sans Pro"/>
                <a:sym typeface="Source Sans Pro"/>
              </a:rPr>
              <a:t>actual sales, forecast sales, and budget sales. </a:t>
            </a:r>
            <a:endParaRPr/>
          </a:p>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 business dimensions along which these measurements are to be analyzed are shown at the top of diagram as column headings.</a:t>
            </a:r>
            <a:endParaRPr/>
          </a:p>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In our example, these dimensions are </a:t>
            </a:r>
            <a:r>
              <a:rPr lang="en-US" sz="1600" b="1" i="0" u="none">
                <a:solidFill>
                  <a:schemeClr val="dk1"/>
                </a:solidFill>
                <a:latin typeface="Source Sans Pro"/>
                <a:ea typeface="Source Sans Pro"/>
                <a:cs typeface="Source Sans Pro"/>
                <a:sym typeface="Source Sans Pro"/>
              </a:rPr>
              <a:t>time, location, product, and demographic age group. </a:t>
            </a:r>
            <a:r>
              <a:rPr lang="en-US" sz="1600" b="0" i="0" u="none">
                <a:solidFill>
                  <a:schemeClr val="dk1"/>
                </a:solidFill>
                <a:latin typeface="Source Sans Pro"/>
                <a:ea typeface="Source Sans Pro"/>
                <a:cs typeface="Source Sans Pro"/>
                <a:sym typeface="Source Sans Pro"/>
              </a:rPr>
              <a:t>Each of these business dimensions contains a hierarchy or levels. </a:t>
            </a:r>
            <a:endParaRPr/>
          </a:p>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For example, the time dimension has the hierarchy going from year down to the level of individual day. The other intermediary levels in the time dimension could be quarter, month, and week. </a:t>
            </a:r>
            <a:endParaRPr/>
          </a:p>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These levels or hierarchical components are shown in the information package diagram. The subject here is sales.</a:t>
            </a:r>
            <a:endParaRPr/>
          </a:p>
        </p:txBody>
      </p:sp>
      <p:sp>
        <p:nvSpPr>
          <p:cNvPr id="671" name="Google Shape;671;p39"/>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39</a:t>
            </a:fld>
            <a:endParaRPr/>
          </a:p>
        </p:txBody>
      </p:sp>
      <p:sp>
        <p:nvSpPr>
          <p:cNvPr id="672" name="Google Shape;672;p39"/>
          <p:cNvSpPr txBox="1"/>
          <p:nvPr/>
        </p:nvSpPr>
        <p:spPr>
          <a:xfrm>
            <a:off x="1028700" y="6356350"/>
            <a:ext cx="59197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
          <p:cNvSpPr txBox="1"/>
          <p:nvPr/>
        </p:nvSpPr>
        <p:spPr>
          <a:xfrm>
            <a:off x="468312" y="1341437"/>
            <a:ext cx="82296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70" name="Google Shape;270;p4"/>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What is Data Warehouse ?</a:t>
            </a:r>
            <a:endParaRPr/>
          </a:p>
        </p:txBody>
      </p:sp>
      <p:sp>
        <p:nvSpPr>
          <p:cNvPr id="271" name="Google Shape;271;p4"/>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a:t>
            </a:fld>
            <a:endParaRPr/>
          </a:p>
        </p:txBody>
      </p:sp>
      <p:pic>
        <p:nvPicPr>
          <p:cNvPr id="272" name="Google Shape;272;p4"/>
          <p:cNvPicPr preferRelativeResize="0"/>
          <p:nvPr/>
        </p:nvPicPr>
        <p:blipFill rotWithShape="1">
          <a:blip r:embed="rId3">
            <a:alphaModFix/>
          </a:blip>
          <a:srcRect/>
          <a:stretch/>
        </p:blipFill>
        <p:spPr>
          <a:xfrm>
            <a:off x="381000" y="1339850"/>
            <a:ext cx="8316912" cy="4465637"/>
          </a:xfrm>
          <a:prstGeom prst="rect">
            <a:avLst/>
          </a:prstGeom>
          <a:noFill/>
          <a:ln>
            <a:noFill/>
          </a:ln>
        </p:spPr>
      </p:pic>
      <p:sp>
        <p:nvSpPr>
          <p:cNvPr id="273" name="Google Shape;273;p4"/>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a:t>
            </a:fld>
            <a:endParaRPr/>
          </a:p>
        </p:txBody>
      </p:sp>
      <p:sp>
        <p:nvSpPr>
          <p:cNvPr id="274" name="Google Shape;274;p4"/>
          <p:cNvSpPr txBox="1"/>
          <p:nvPr/>
        </p:nvSpPr>
        <p:spPr>
          <a:xfrm>
            <a:off x="1028700" y="6356350"/>
            <a:ext cx="52720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0"/>
          <p:cNvSpPr txBox="1">
            <a:spLocks noGrp="1"/>
          </p:cNvSpPr>
          <p:nvPr>
            <p:ph type="title"/>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IPD enables you to….</a:t>
            </a:r>
            <a:endParaRPr/>
          </a:p>
        </p:txBody>
      </p:sp>
      <p:sp>
        <p:nvSpPr>
          <p:cNvPr id="678" name="Google Shape;678;p40"/>
          <p:cNvSpPr txBox="1"/>
          <p:nvPr/>
        </p:nvSpPr>
        <p:spPr>
          <a:xfrm>
            <a:off x="684212" y="1341437"/>
            <a:ext cx="6173787" cy="383222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Define the common subject areas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Design key business metrics</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Decide how data must be presented</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Determine how users will aggregate or roll up</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Decide the data quantity for user analysis or query</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Decide how data will be accessed</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Establish data granularity</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Estimate data warehouse size</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Determine the frequency for data refreshing</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 Ascertain how information must be packaged</a:t>
            </a:r>
            <a:endParaRPr/>
          </a:p>
        </p:txBody>
      </p:sp>
      <p:sp>
        <p:nvSpPr>
          <p:cNvPr id="679" name="Google Shape;679;p40"/>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40</a:t>
            </a:fld>
            <a:endParaRPr/>
          </a:p>
        </p:txBody>
      </p:sp>
      <p:sp>
        <p:nvSpPr>
          <p:cNvPr id="680" name="Google Shape;680;p40"/>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1"/>
          <p:cNvSpPr txBox="1">
            <a:spLocks noGrp="1"/>
          </p:cNvSpPr>
          <p:nvPr>
            <p:ph type="title"/>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Dimension Hierarchies/Categories</a:t>
            </a:r>
            <a:endParaRPr/>
          </a:p>
        </p:txBody>
      </p:sp>
      <p:sp>
        <p:nvSpPr>
          <p:cNvPr id="686" name="Google Shape;686;p41"/>
          <p:cNvSpPr txBox="1"/>
          <p:nvPr/>
        </p:nvSpPr>
        <p:spPr>
          <a:xfrm>
            <a:off x="287337" y="1135062"/>
            <a:ext cx="8569325" cy="5221287"/>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When a user analyzes the measurements along a business dimension, the user usually would like to see the numbers first in summary and then at various levels of detail. </a:t>
            </a:r>
            <a:endParaRPr/>
          </a:p>
          <a:p>
            <a:pPr marL="285750" marR="0" lvl="0" indent="-285750" algn="just" rtl="0">
              <a:lnSpc>
                <a:spcPct val="150000"/>
              </a:lnSpc>
              <a:spcBef>
                <a:spcPts val="32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What the user does here is to traverse the hierarchical levels of a business dimension for getting the details at various levels. </a:t>
            </a:r>
            <a:endParaRPr/>
          </a:p>
          <a:p>
            <a:pPr marL="285750" marR="0" lvl="0" indent="-285750" algn="just" rtl="0">
              <a:lnSpc>
                <a:spcPct val="150000"/>
              </a:lnSpc>
              <a:spcBef>
                <a:spcPts val="32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 hierarchy of the time dimension consists of the levels of </a:t>
            </a:r>
            <a:r>
              <a:rPr lang="en-US" sz="1600" b="1" i="0" u="none">
                <a:solidFill>
                  <a:schemeClr val="dk1"/>
                </a:solidFill>
                <a:latin typeface="Source Sans Pro"/>
                <a:ea typeface="Source Sans Pro"/>
                <a:cs typeface="Source Sans Pro"/>
                <a:sym typeface="Source Sans Pro"/>
              </a:rPr>
              <a:t>year, quarter, and month</a:t>
            </a:r>
            <a:r>
              <a:rPr lang="en-US" sz="1600" b="0" i="0" u="none">
                <a:solidFill>
                  <a:schemeClr val="dk1"/>
                </a:solidFill>
                <a:latin typeface="Source Sans Pro"/>
                <a:ea typeface="Source Sans Pro"/>
                <a:cs typeface="Source Sans Pro"/>
                <a:sym typeface="Source Sans Pro"/>
              </a:rPr>
              <a:t>. </a:t>
            </a:r>
            <a:endParaRPr/>
          </a:p>
          <a:p>
            <a:pPr marL="285750" marR="0" lvl="0" indent="-285750" algn="just" rtl="0">
              <a:lnSpc>
                <a:spcPct val="150000"/>
              </a:lnSpc>
              <a:spcBef>
                <a:spcPts val="32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The dimension hierarchies are the paths for </a:t>
            </a:r>
            <a:r>
              <a:rPr lang="en-US" sz="1600" b="1" i="0" u="none">
                <a:solidFill>
                  <a:schemeClr val="dk1"/>
                </a:solidFill>
                <a:latin typeface="Source Sans Pro"/>
                <a:ea typeface="Source Sans Pro"/>
                <a:cs typeface="Source Sans Pro"/>
                <a:sym typeface="Source Sans Pro"/>
              </a:rPr>
              <a:t>drilling down </a:t>
            </a:r>
            <a:r>
              <a:rPr lang="en-US" sz="1600" b="0" i="0" u="none">
                <a:solidFill>
                  <a:schemeClr val="dk1"/>
                </a:solidFill>
                <a:latin typeface="Source Sans Pro"/>
                <a:ea typeface="Source Sans Pro"/>
                <a:cs typeface="Source Sans Pro"/>
                <a:sym typeface="Source Sans Pro"/>
              </a:rPr>
              <a:t>or </a:t>
            </a:r>
            <a:r>
              <a:rPr lang="en-US" sz="1600" b="1" i="0" u="none">
                <a:solidFill>
                  <a:schemeClr val="dk1"/>
                </a:solidFill>
                <a:latin typeface="Source Sans Pro"/>
                <a:ea typeface="Source Sans Pro"/>
                <a:cs typeface="Source Sans Pro"/>
                <a:sym typeface="Source Sans Pro"/>
              </a:rPr>
              <a:t>rolling up </a:t>
            </a:r>
            <a:r>
              <a:rPr lang="en-US" sz="1600" b="0" i="0" u="none">
                <a:solidFill>
                  <a:schemeClr val="dk1"/>
                </a:solidFill>
                <a:latin typeface="Source Sans Pro"/>
                <a:ea typeface="Source Sans Pro"/>
                <a:cs typeface="Source Sans Pro"/>
                <a:sym typeface="Source Sans Pro"/>
              </a:rPr>
              <a:t>in our analysis.</a:t>
            </a:r>
            <a:endParaRPr/>
          </a:p>
          <a:p>
            <a:pPr marL="285750" marR="0" lvl="0" indent="-285750" algn="just" rtl="0">
              <a:lnSpc>
                <a:spcPct val="150000"/>
              </a:lnSpc>
              <a:spcBef>
                <a:spcPts val="32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Within each major business dimension there are categories of data elements that can also be useful for analysis.</a:t>
            </a:r>
            <a:endParaRPr/>
          </a:p>
          <a:p>
            <a:pPr marL="285750" marR="0" lvl="0" indent="-285750" algn="just" rtl="0">
              <a:lnSpc>
                <a:spcPct val="150000"/>
              </a:lnSpc>
              <a:spcBef>
                <a:spcPts val="320"/>
              </a:spcBef>
              <a:spcAft>
                <a:spcPts val="0"/>
              </a:spcAft>
              <a:buClr>
                <a:schemeClr val="dk1"/>
              </a:buClr>
              <a:buSzPts val="1600"/>
              <a:buFont typeface="Arial"/>
              <a:buChar char="•"/>
            </a:pPr>
            <a:r>
              <a:rPr lang="en-US" sz="1600" b="0" i="0" u="none">
                <a:solidFill>
                  <a:schemeClr val="dk1"/>
                </a:solidFill>
                <a:latin typeface="Source Sans Pro"/>
                <a:ea typeface="Source Sans Pro"/>
                <a:cs typeface="Source Sans Pro"/>
                <a:sym typeface="Source Sans Pro"/>
              </a:rPr>
              <a:t>Hierarchies and categories are included in the information packages for each dimension.</a:t>
            </a:r>
            <a:endParaRPr/>
          </a:p>
        </p:txBody>
      </p:sp>
      <p:sp>
        <p:nvSpPr>
          <p:cNvPr id="687" name="Google Shape;687;p41"/>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41</a:t>
            </a:fld>
            <a:endParaRPr/>
          </a:p>
        </p:txBody>
      </p:sp>
      <p:sp>
        <p:nvSpPr>
          <p:cNvPr id="688" name="Google Shape;688;p41"/>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2"/>
          <p:cNvSpPr txBox="1"/>
          <p:nvPr/>
        </p:nvSpPr>
        <p:spPr>
          <a:xfrm>
            <a:off x="468312" y="1331912"/>
            <a:ext cx="8229600" cy="4525962"/>
          </a:xfrm>
          <a:prstGeom prst="rect">
            <a:avLst/>
          </a:prstGeom>
          <a:noFill/>
          <a:ln>
            <a:noFill/>
          </a:ln>
        </p:spPr>
        <p:txBody>
          <a:bodyPr spcFirstLastPara="1" wrap="square" lIns="91425" tIns="45700" rIns="91425" bIns="45700" anchor="t" anchorCtr="0">
            <a:noAutofit/>
          </a:bodyPr>
          <a:lstStyle/>
          <a:p>
            <a:pPr marL="214311" marR="0" lvl="0" indent="-214311" algn="just" rtl="0">
              <a:lnSpc>
                <a:spcPct val="150000"/>
              </a:lnSpc>
              <a:spcBef>
                <a:spcPts val="0"/>
              </a:spcBef>
              <a:spcAft>
                <a:spcPts val="0"/>
              </a:spcAft>
              <a:buClr>
                <a:srgbClr val="000000"/>
              </a:buClr>
              <a:buSzPts val="720"/>
              <a:buFont typeface="Noto Sans Symbols"/>
              <a:buChar char="●"/>
            </a:pPr>
            <a:r>
              <a:rPr lang="en-US" sz="1600" b="0" i="0" u="none">
                <a:solidFill>
                  <a:srgbClr val="000000"/>
                </a:solidFill>
                <a:latin typeface="Source Sans Pro"/>
                <a:ea typeface="Source Sans Pro"/>
                <a:cs typeface="Source Sans Pro"/>
                <a:sym typeface="Source Sans Pro"/>
              </a:rPr>
              <a:t>Dimensional Data Modeling is one of the data modeling techniques used in data warehouse design.</a:t>
            </a:r>
            <a:endParaRPr/>
          </a:p>
          <a:p>
            <a:pPr marL="214311" marR="0" lvl="0" indent="-214311" algn="just" rtl="0">
              <a:lnSpc>
                <a:spcPct val="150000"/>
              </a:lnSpc>
              <a:spcBef>
                <a:spcPts val="400"/>
              </a:spcBef>
              <a:spcAft>
                <a:spcPts val="0"/>
              </a:spcAft>
              <a:buClr>
                <a:srgbClr val="000000"/>
              </a:buClr>
              <a:buSzPts val="720"/>
              <a:buFont typeface="Noto Sans Symbols"/>
              <a:buChar char="●"/>
            </a:pPr>
            <a:r>
              <a:rPr lang="en-US" sz="1600" b="0" i="0" u="none">
                <a:solidFill>
                  <a:srgbClr val="FF3300"/>
                </a:solidFill>
                <a:latin typeface="Source Sans Pro"/>
                <a:ea typeface="Source Sans Pro"/>
                <a:cs typeface="Source Sans Pro"/>
                <a:sym typeface="Source Sans Pro"/>
              </a:rPr>
              <a:t>Goal: Improve the data retrieval</a:t>
            </a:r>
            <a:endParaRPr/>
          </a:p>
          <a:p>
            <a:pPr marL="214311" marR="0" lvl="0" indent="-214311" algn="just" rtl="0">
              <a:lnSpc>
                <a:spcPct val="150000"/>
              </a:lnSpc>
              <a:spcBef>
                <a:spcPts val="400"/>
              </a:spcBef>
              <a:spcAft>
                <a:spcPts val="0"/>
              </a:spcAft>
              <a:buClr>
                <a:srgbClr val="000000"/>
              </a:buClr>
              <a:buSzPts val="720"/>
              <a:buFont typeface="Noto Sans Symbols"/>
              <a:buChar char="●"/>
            </a:pPr>
            <a:r>
              <a:rPr lang="en-US" sz="1600" b="0" i="0" u="none">
                <a:solidFill>
                  <a:srgbClr val="000000"/>
                </a:solidFill>
                <a:latin typeface="Source Sans Pro"/>
                <a:ea typeface="Source Sans Pro"/>
                <a:cs typeface="Source Sans Pro"/>
                <a:sym typeface="Source Sans Pro"/>
              </a:rPr>
              <a:t>The concept of Dimensional Modeling was developed by Ralph Kimball which is comprised of facts and dimension tables</a:t>
            </a:r>
            <a:endParaRPr/>
          </a:p>
          <a:p>
            <a:pPr marL="214311" marR="0" lvl="0" indent="-214311" algn="just" rtl="0">
              <a:lnSpc>
                <a:spcPct val="150000"/>
              </a:lnSpc>
              <a:spcBef>
                <a:spcPts val="400"/>
              </a:spcBef>
              <a:spcAft>
                <a:spcPts val="0"/>
              </a:spcAft>
              <a:buClr>
                <a:srgbClr val="000000"/>
              </a:buClr>
              <a:buSzPts val="720"/>
              <a:buFont typeface="Noto Sans Symbols"/>
              <a:buChar char="●"/>
            </a:pPr>
            <a:r>
              <a:rPr lang="en-US" sz="1600" b="0" i="0" u="none">
                <a:solidFill>
                  <a:srgbClr val="000000"/>
                </a:solidFill>
                <a:latin typeface="Source Sans Pro"/>
                <a:ea typeface="Source Sans Pro"/>
                <a:cs typeface="Source Sans Pro"/>
                <a:sym typeface="Source Sans Pro"/>
              </a:rPr>
              <a:t>Since the main goal of this modeling is to improve the data retrieval so it is optimized for SELECT OPERATION</a:t>
            </a:r>
            <a:endParaRPr/>
          </a:p>
          <a:p>
            <a:pPr marL="214311" marR="0" lvl="0" indent="-214311" algn="just" rtl="0">
              <a:lnSpc>
                <a:spcPct val="150000"/>
              </a:lnSpc>
              <a:spcBef>
                <a:spcPts val="400"/>
              </a:spcBef>
              <a:spcAft>
                <a:spcPts val="0"/>
              </a:spcAft>
              <a:buClr>
                <a:srgbClr val="000000"/>
              </a:buClr>
              <a:buSzPts val="720"/>
              <a:buFont typeface="Noto Sans Symbols"/>
              <a:buChar char="●"/>
            </a:pPr>
            <a:r>
              <a:rPr lang="en-US" sz="1600" b="0" i="0" u="none">
                <a:solidFill>
                  <a:srgbClr val="000000"/>
                </a:solidFill>
                <a:latin typeface="Source Sans Pro"/>
                <a:ea typeface="Source Sans Pro"/>
                <a:cs typeface="Source Sans Pro"/>
                <a:sym typeface="Source Sans Pro"/>
              </a:rPr>
              <a:t>The advantage of using this model is that we can store data in such a way that it is easier to store and retrieve the data once stored in a data warehouse. </a:t>
            </a:r>
            <a:endParaRPr/>
          </a:p>
          <a:p>
            <a:pPr marL="214311" marR="0" lvl="0" indent="-214311" algn="just" rtl="0">
              <a:lnSpc>
                <a:spcPct val="150000"/>
              </a:lnSpc>
              <a:spcBef>
                <a:spcPts val="400"/>
              </a:spcBef>
              <a:spcAft>
                <a:spcPts val="0"/>
              </a:spcAft>
              <a:buClr>
                <a:srgbClr val="000000"/>
              </a:buClr>
              <a:buSzPts val="720"/>
              <a:buFont typeface="Noto Sans Symbols"/>
              <a:buChar char="●"/>
            </a:pPr>
            <a:r>
              <a:rPr lang="en-US" sz="1600" b="0" i="0" u="none">
                <a:solidFill>
                  <a:srgbClr val="000000"/>
                </a:solidFill>
                <a:latin typeface="Source Sans Pro"/>
                <a:ea typeface="Source Sans Pro"/>
                <a:cs typeface="Source Sans Pro"/>
                <a:sym typeface="Source Sans Pro"/>
              </a:rPr>
              <a:t>Dimensional model is the data model used by many OLAP systems.</a:t>
            </a:r>
            <a:endParaRPr/>
          </a:p>
          <a:p>
            <a:pPr marL="0" marR="0" lvl="0" indent="0" algn="l" rtl="0">
              <a:lnSpc>
                <a:spcPct val="100000"/>
              </a:lnSpc>
              <a:spcBef>
                <a:spcPts val="0"/>
              </a:spcBef>
              <a:spcAft>
                <a:spcPts val="0"/>
              </a:spcAft>
              <a:buNone/>
            </a:pPr>
            <a:endParaRPr sz="1600" b="0" i="0" u="none">
              <a:solidFill>
                <a:srgbClr val="000000"/>
              </a:solidFill>
              <a:latin typeface="Source Sans Pro"/>
              <a:ea typeface="Source Sans Pro"/>
              <a:cs typeface="Source Sans Pro"/>
              <a:sym typeface="Source Sans Pro"/>
            </a:endParaRPr>
          </a:p>
        </p:txBody>
      </p:sp>
      <p:sp>
        <p:nvSpPr>
          <p:cNvPr id="695" name="Google Shape;695;p42"/>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Dimensional Data Modeling </a:t>
            </a:r>
            <a:endParaRPr/>
          </a:p>
        </p:txBody>
      </p:sp>
      <p:sp>
        <p:nvSpPr>
          <p:cNvPr id="696" name="Google Shape;696;p42"/>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42</a:t>
            </a:fld>
            <a:endParaRPr/>
          </a:p>
        </p:txBody>
      </p:sp>
      <p:sp>
        <p:nvSpPr>
          <p:cNvPr id="697" name="Google Shape;697;p4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42</a:t>
            </a:fld>
            <a:endParaRPr/>
          </a:p>
        </p:txBody>
      </p:sp>
      <p:sp>
        <p:nvSpPr>
          <p:cNvPr id="698" name="Google Shape;698;p42"/>
          <p:cNvSpPr txBox="1"/>
          <p:nvPr/>
        </p:nvSpPr>
        <p:spPr>
          <a:xfrm>
            <a:off x="1028700" y="6356350"/>
            <a:ext cx="57753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3"/>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Dimensional Data Modeling </a:t>
            </a:r>
            <a:endParaRPr/>
          </a:p>
        </p:txBody>
      </p:sp>
      <p:sp>
        <p:nvSpPr>
          <p:cNvPr id="705" name="Google Shape;705;p43"/>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43</a:t>
            </a:fld>
            <a:endParaRPr/>
          </a:p>
        </p:txBody>
      </p:sp>
      <p:pic>
        <p:nvPicPr>
          <p:cNvPr id="706" name="Google Shape;706;p43"/>
          <p:cNvPicPr preferRelativeResize="0"/>
          <p:nvPr/>
        </p:nvPicPr>
        <p:blipFill rotWithShape="1">
          <a:blip r:embed="rId3">
            <a:alphaModFix/>
          </a:blip>
          <a:srcRect/>
          <a:stretch/>
        </p:blipFill>
        <p:spPr>
          <a:xfrm>
            <a:off x="6011862" y="1279525"/>
            <a:ext cx="2819400" cy="4502150"/>
          </a:xfrm>
          <a:prstGeom prst="rect">
            <a:avLst/>
          </a:prstGeom>
          <a:noFill/>
          <a:ln>
            <a:noFill/>
          </a:ln>
        </p:spPr>
      </p:pic>
      <p:sp>
        <p:nvSpPr>
          <p:cNvPr id="707" name="Google Shape;707;p43"/>
          <p:cNvSpPr txBox="1"/>
          <p:nvPr/>
        </p:nvSpPr>
        <p:spPr>
          <a:xfrm>
            <a:off x="457200" y="1371600"/>
            <a:ext cx="5554662" cy="4479925"/>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Steps to Create Dimensional Data Modeling:</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FF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Step-1: Identifying the business objective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The first step is to identify the business objective. Sales, HR, Marketing, etc. are some examples as per the need of the organization.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Since it is the most important step of Data Modelling the selection of business objective also depends on the quality of data available for that process.</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Step-2: Identifying Granularity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Granularity is the lowest level of information stored in the table.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The level of detail for business problem and its solution is described by Grain.</a:t>
            </a:r>
            <a:endParaRPr/>
          </a:p>
          <a:p>
            <a:pPr marL="0" marR="0" lvl="0" indent="0" algn="l" rtl="0">
              <a:lnSpc>
                <a:spcPct val="100000"/>
              </a:lnSpc>
              <a:spcBef>
                <a:spcPts val="0"/>
              </a:spcBef>
              <a:spcAft>
                <a:spcPts val="0"/>
              </a:spcAft>
              <a:buNone/>
            </a:pPr>
            <a:endParaRPr sz="1600" b="0" i="0" u="none">
              <a:solidFill>
                <a:srgbClr val="000000"/>
              </a:solidFill>
              <a:latin typeface="Source Sans Pro"/>
              <a:ea typeface="Source Sans Pro"/>
              <a:cs typeface="Source Sans Pro"/>
              <a:sym typeface="Source Sans Pro"/>
            </a:endParaRPr>
          </a:p>
        </p:txBody>
      </p:sp>
      <p:sp>
        <p:nvSpPr>
          <p:cNvPr id="708" name="Google Shape;708;p43"/>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43</a:t>
            </a:fld>
            <a:endParaRPr/>
          </a:p>
        </p:txBody>
      </p:sp>
      <p:sp>
        <p:nvSpPr>
          <p:cNvPr id="709" name="Google Shape;709;p43"/>
          <p:cNvSpPr txBox="1"/>
          <p:nvPr/>
        </p:nvSpPr>
        <p:spPr>
          <a:xfrm>
            <a:off x="1028700" y="6356350"/>
            <a:ext cx="48387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4"/>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Dimensional Data Modeling </a:t>
            </a:r>
            <a:endParaRPr/>
          </a:p>
        </p:txBody>
      </p:sp>
      <p:sp>
        <p:nvSpPr>
          <p:cNvPr id="716" name="Google Shape;716;p44"/>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44</a:t>
            </a:fld>
            <a:endParaRPr/>
          </a:p>
        </p:txBody>
      </p:sp>
      <p:pic>
        <p:nvPicPr>
          <p:cNvPr id="717" name="Google Shape;717;p44"/>
          <p:cNvPicPr preferRelativeResize="0"/>
          <p:nvPr/>
        </p:nvPicPr>
        <p:blipFill rotWithShape="1">
          <a:blip r:embed="rId3">
            <a:alphaModFix/>
          </a:blip>
          <a:srcRect/>
          <a:stretch/>
        </p:blipFill>
        <p:spPr>
          <a:xfrm>
            <a:off x="6308725" y="1279525"/>
            <a:ext cx="2522537" cy="4502150"/>
          </a:xfrm>
          <a:prstGeom prst="rect">
            <a:avLst/>
          </a:prstGeom>
          <a:noFill/>
          <a:ln>
            <a:noFill/>
          </a:ln>
        </p:spPr>
      </p:pic>
      <p:sp>
        <p:nvSpPr>
          <p:cNvPr id="718" name="Google Shape;718;p44"/>
          <p:cNvSpPr txBox="1"/>
          <p:nvPr/>
        </p:nvSpPr>
        <p:spPr>
          <a:xfrm>
            <a:off x="457200" y="1192212"/>
            <a:ext cx="6126162" cy="5027612"/>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Step-3: Identifying Dimensions and its Attributes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Dimensions are objects or things like table. Dimensions categorize and describe data warehouse facts and measures in a way that support meaningful answers to business questions.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A data warehouse organizes descriptive attributes as columns in dimension tables. For Example, the data dimension may contain data like a year, month and weekday.</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Step-4: Identifying the Fact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The measurable data is hold by the fact table. Most of the fact table rows are numerical values like price or cost per unit, etc.</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Step-5: Building of Schema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We implement the Dimension Model in this step. A schema is a database structure.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Popular schemes: Star Schema, Snowflake Schema, Fact constellation scheme</a:t>
            </a:r>
            <a:endParaRPr/>
          </a:p>
        </p:txBody>
      </p:sp>
      <p:sp>
        <p:nvSpPr>
          <p:cNvPr id="719" name="Google Shape;719;p44"/>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44</a:t>
            </a:fld>
            <a:endParaRPr/>
          </a:p>
        </p:txBody>
      </p:sp>
      <p:sp>
        <p:nvSpPr>
          <p:cNvPr id="720" name="Google Shape;720;p44"/>
          <p:cNvSpPr txBox="1"/>
          <p:nvPr/>
        </p:nvSpPr>
        <p:spPr>
          <a:xfrm>
            <a:off x="1028700" y="6356350"/>
            <a:ext cx="50561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5"/>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Dimensions</a:t>
            </a:r>
            <a:endParaRPr/>
          </a:p>
        </p:txBody>
      </p:sp>
      <p:sp>
        <p:nvSpPr>
          <p:cNvPr id="727" name="Google Shape;727;p45"/>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45</a:t>
            </a:fld>
            <a:endParaRPr/>
          </a:p>
        </p:txBody>
      </p:sp>
      <p:pic>
        <p:nvPicPr>
          <p:cNvPr id="728" name="Google Shape;728;p45"/>
          <p:cNvPicPr preferRelativeResize="0"/>
          <p:nvPr/>
        </p:nvPicPr>
        <p:blipFill rotWithShape="1">
          <a:blip r:embed="rId3">
            <a:alphaModFix/>
          </a:blip>
          <a:srcRect/>
          <a:stretch/>
        </p:blipFill>
        <p:spPr>
          <a:xfrm>
            <a:off x="323850" y="1543050"/>
            <a:ext cx="8496300" cy="3816350"/>
          </a:xfrm>
          <a:prstGeom prst="rect">
            <a:avLst/>
          </a:prstGeom>
          <a:noFill/>
          <a:ln>
            <a:noFill/>
          </a:ln>
        </p:spPr>
      </p:pic>
      <p:sp>
        <p:nvSpPr>
          <p:cNvPr id="729" name="Google Shape;729;p45"/>
          <p:cNvSpPr txBox="1"/>
          <p:nvPr/>
        </p:nvSpPr>
        <p:spPr>
          <a:xfrm>
            <a:off x="274637" y="5395912"/>
            <a:ext cx="7604125" cy="36512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End Users fires a queries on these tables which contains descriptive information</a:t>
            </a:r>
            <a:endParaRPr/>
          </a:p>
        </p:txBody>
      </p:sp>
      <p:sp>
        <p:nvSpPr>
          <p:cNvPr id="730" name="Google Shape;730;p45"/>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45</a:t>
            </a:fld>
            <a:endParaRPr/>
          </a:p>
        </p:txBody>
      </p:sp>
      <p:sp>
        <p:nvSpPr>
          <p:cNvPr id="731" name="Google Shape;731;p45"/>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6"/>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Facts and Measures</a:t>
            </a:r>
            <a:endParaRPr/>
          </a:p>
        </p:txBody>
      </p:sp>
      <p:sp>
        <p:nvSpPr>
          <p:cNvPr id="738" name="Google Shape;738;p46"/>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46</a:t>
            </a:fld>
            <a:endParaRPr/>
          </a:p>
        </p:txBody>
      </p:sp>
      <p:pic>
        <p:nvPicPr>
          <p:cNvPr id="739" name="Google Shape;739;p46"/>
          <p:cNvPicPr preferRelativeResize="0"/>
          <p:nvPr/>
        </p:nvPicPr>
        <p:blipFill rotWithShape="1">
          <a:blip r:embed="rId3">
            <a:alphaModFix/>
          </a:blip>
          <a:srcRect/>
          <a:stretch/>
        </p:blipFill>
        <p:spPr>
          <a:xfrm>
            <a:off x="250825" y="1341437"/>
            <a:ext cx="8642350" cy="3840162"/>
          </a:xfrm>
          <a:prstGeom prst="rect">
            <a:avLst/>
          </a:prstGeom>
          <a:noFill/>
          <a:ln>
            <a:noFill/>
          </a:ln>
        </p:spPr>
      </p:pic>
      <p:sp>
        <p:nvSpPr>
          <p:cNvPr id="740" name="Google Shape;740;p46"/>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46</a:t>
            </a:fld>
            <a:endParaRPr/>
          </a:p>
        </p:txBody>
      </p:sp>
      <p:sp>
        <p:nvSpPr>
          <p:cNvPr id="741" name="Google Shape;741;p46"/>
          <p:cNvSpPr txBox="1"/>
          <p:nvPr/>
        </p:nvSpPr>
        <p:spPr>
          <a:xfrm>
            <a:off x="1028700" y="6356350"/>
            <a:ext cx="51990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7"/>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Schema</a:t>
            </a:r>
            <a:endParaRPr/>
          </a:p>
        </p:txBody>
      </p:sp>
      <p:sp>
        <p:nvSpPr>
          <p:cNvPr id="748" name="Google Shape;748;p47"/>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47</a:t>
            </a:fld>
            <a:endParaRPr/>
          </a:p>
        </p:txBody>
      </p:sp>
      <p:pic>
        <p:nvPicPr>
          <p:cNvPr id="749" name="Google Shape;749;p47"/>
          <p:cNvPicPr preferRelativeResize="0"/>
          <p:nvPr/>
        </p:nvPicPr>
        <p:blipFill rotWithShape="1">
          <a:blip r:embed="rId3">
            <a:alphaModFix/>
          </a:blip>
          <a:srcRect/>
          <a:stretch/>
        </p:blipFill>
        <p:spPr>
          <a:xfrm>
            <a:off x="395288" y="1487488"/>
            <a:ext cx="8497887" cy="3929062"/>
          </a:xfrm>
          <a:prstGeom prst="rect">
            <a:avLst/>
          </a:prstGeom>
          <a:noFill/>
          <a:ln>
            <a:noFill/>
          </a:ln>
        </p:spPr>
      </p:pic>
      <p:sp>
        <p:nvSpPr>
          <p:cNvPr id="750" name="Google Shape;750;p47"/>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47</a:t>
            </a:fld>
            <a:endParaRPr/>
          </a:p>
        </p:txBody>
      </p:sp>
      <p:sp>
        <p:nvSpPr>
          <p:cNvPr id="751" name="Google Shape;751;p47"/>
          <p:cNvSpPr txBox="1"/>
          <p:nvPr/>
        </p:nvSpPr>
        <p:spPr>
          <a:xfrm>
            <a:off x="1028700" y="6356350"/>
            <a:ext cx="62801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8"/>
          <p:cNvSpPr txBox="1"/>
          <p:nvPr/>
        </p:nvSpPr>
        <p:spPr>
          <a:xfrm>
            <a:off x="457200" y="2952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Star Schema in Data Warehouse modeling</a:t>
            </a:r>
            <a:endParaRPr/>
          </a:p>
        </p:txBody>
      </p:sp>
      <p:sp>
        <p:nvSpPr>
          <p:cNvPr id="758" name="Google Shape;758;p48"/>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48</a:t>
            </a:fld>
            <a:endParaRPr/>
          </a:p>
        </p:txBody>
      </p:sp>
      <p:sp>
        <p:nvSpPr>
          <p:cNvPr id="759" name="Google Shape;759;p48"/>
          <p:cNvSpPr txBox="1"/>
          <p:nvPr/>
        </p:nvSpPr>
        <p:spPr>
          <a:xfrm>
            <a:off x="468312" y="1341437"/>
            <a:ext cx="4652962" cy="4608512"/>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Star schema is the fundamental schema among the data mart schema and it is simplest.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This schema is widely used to develop or build a data warehouse and dimensional data marts.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It includes one or more fact tables indexing any number of dimensional tables.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The star schema is a necessary case of the snowflake schema. It is also efficient for handling basic queries.</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It is said to be star as its physical model resembles to the star shape having a fact table at its center and the dimension tables at its peripheral representing the star’s points. </a:t>
            </a:r>
            <a:endParaRPr/>
          </a:p>
        </p:txBody>
      </p:sp>
      <p:pic>
        <p:nvPicPr>
          <p:cNvPr id="760" name="Google Shape;760;p48"/>
          <p:cNvPicPr preferRelativeResize="0"/>
          <p:nvPr/>
        </p:nvPicPr>
        <p:blipFill rotWithShape="1">
          <a:blip r:embed="rId3">
            <a:alphaModFix/>
          </a:blip>
          <a:srcRect/>
          <a:stretch/>
        </p:blipFill>
        <p:spPr>
          <a:xfrm>
            <a:off x="5303837" y="1204912"/>
            <a:ext cx="3711575" cy="4189412"/>
          </a:xfrm>
          <a:prstGeom prst="rect">
            <a:avLst/>
          </a:prstGeom>
          <a:noFill/>
          <a:ln>
            <a:noFill/>
          </a:ln>
        </p:spPr>
      </p:pic>
      <p:sp>
        <p:nvSpPr>
          <p:cNvPr id="761" name="Google Shape;761;p48"/>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48</a:t>
            </a:fld>
            <a:endParaRPr/>
          </a:p>
        </p:txBody>
      </p:sp>
      <p:sp>
        <p:nvSpPr>
          <p:cNvPr id="762" name="Google Shape;762;p48"/>
          <p:cNvSpPr txBox="1"/>
          <p:nvPr/>
        </p:nvSpPr>
        <p:spPr>
          <a:xfrm>
            <a:off x="1028700" y="6356350"/>
            <a:ext cx="53435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9"/>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Star Schema in Data Warehouse modeling</a:t>
            </a:r>
            <a:endParaRPr/>
          </a:p>
        </p:txBody>
      </p:sp>
      <p:sp>
        <p:nvSpPr>
          <p:cNvPr id="769" name="Google Shape;769;p49"/>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49</a:t>
            </a:fld>
            <a:endParaRPr/>
          </a:p>
        </p:txBody>
      </p:sp>
      <p:sp>
        <p:nvSpPr>
          <p:cNvPr id="770" name="Google Shape;770;p49"/>
          <p:cNvSpPr txBox="1"/>
          <p:nvPr/>
        </p:nvSpPr>
        <p:spPr>
          <a:xfrm>
            <a:off x="366712" y="1268412"/>
            <a:ext cx="8410575" cy="4114800"/>
          </a:xfrm>
          <a:prstGeom prst="rect">
            <a:avLst/>
          </a:prstGeom>
          <a:noFill/>
          <a:ln>
            <a:noFill/>
          </a:ln>
        </p:spPr>
        <p:txBody>
          <a:bodyPr spcFirstLastPara="1" wrap="square" lIns="90000" tIns="45000" rIns="90000" bIns="45000" anchor="t" anchorCtr="0">
            <a:noAutofit/>
          </a:bodyPr>
          <a:lstStyle/>
          <a:p>
            <a:pPr marL="215900" marR="0" lvl="0" indent="-214311"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In the above demonstration, </a:t>
            </a:r>
            <a:endParaRPr/>
          </a:p>
          <a:p>
            <a:pPr marL="215900" marR="0" lvl="0" indent="-214311" algn="just" rtl="0">
              <a:lnSpc>
                <a:spcPct val="100000"/>
              </a:lnSpc>
              <a:spcBef>
                <a:spcPts val="16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SALES</a:t>
            </a:r>
            <a:r>
              <a:rPr lang="en-US" sz="1600" b="0" i="0" u="none">
                <a:solidFill>
                  <a:srgbClr val="000000"/>
                </a:solidFill>
                <a:latin typeface="Source Sans Pro"/>
                <a:ea typeface="Source Sans Pro"/>
                <a:cs typeface="Source Sans Pro"/>
                <a:sym typeface="Source Sans Pro"/>
              </a:rPr>
              <a:t> is a </a:t>
            </a:r>
            <a:r>
              <a:rPr lang="en-US" sz="1600" b="1" i="0" u="none">
                <a:solidFill>
                  <a:srgbClr val="000000"/>
                </a:solidFill>
                <a:latin typeface="Source Sans Pro"/>
                <a:ea typeface="Source Sans Pro"/>
                <a:cs typeface="Source Sans Pro"/>
                <a:sym typeface="Source Sans Pro"/>
              </a:rPr>
              <a:t>fact</a:t>
            </a:r>
            <a:r>
              <a:rPr lang="en-US" sz="1600" b="0" i="0" u="none">
                <a:solidFill>
                  <a:srgbClr val="000000"/>
                </a:solidFill>
                <a:latin typeface="Source Sans Pro"/>
                <a:ea typeface="Source Sans Pro"/>
                <a:cs typeface="Source Sans Pro"/>
                <a:sym typeface="Source Sans Pro"/>
              </a:rPr>
              <a:t> </a:t>
            </a:r>
            <a:r>
              <a:rPr lang="en-US" sz="1600" b="1" i="0" u="none">
                <a:solidFill>
                  <a:srgbClr val="000000"/>
                </a:solidFill>
                <a:latin typeface="Source Sans Pro"/>
                <a:ea typeface="Source Sans Pro"/>
                <a:cs typeface="Source Sans Pro"/>
                <a:sym typeface="Source Sans Pro"/>
              </a:rPr>
              <a:t>table</a:t>
            </a:r>
            <a:r>
              <a:rPr lang="en-US" sz="1600" b="0" i="0" u="none">
                <a:solidFill>
                  <a:srgbClr val="000000"/>
                </a:solidFill>
                <a:latin typeface="Source Sans Pro"/>
                <a:ea typeface="Source Sans Pro"/>
                <a:cs typeface="Source Sans Pro"/>
                <a:sym typeface="Source Sans Pro"/>
              </a:rPr>
              <a:t> having attributes i.e. (</a:t>
            </a:r>
            <a:r>
              <a:rPr lang="en-US" sz="1600" b="1" i="0" u="none">
                <a:solidFill>
                  <a:srgbClr val="000000"/>
                </a:solidFill>
                <a:latin typeface="Source Sans Pro"/>
                <a:ea typeface="Source Sans Pro"/>
                <a:cs typeface="Source Sans Pro"/>
                <a:sym typeface="Source Sans Pro"/>
              </a:rPr>
              <a:t>Product ID, Order ID, Customer ID, Employer ID, Total, Quantity, Discount</a:t>
            </a:r>
            <a:r>
              <a:rPr lang="en-US" sz="1600" b="0" i="0" u="none">
                <a:solidFill>
                  <a:srgbClr val="000000"/>
                </a:solidFill>
                <a:latin typeface="Source Sans Pro"/>
                <a:ea typeface="Source Sans Pro"/>
                <a:cs typeface="Source Sans Pro"/>
                <a:sym typeface="Source Sans Pro"/>
              </a:rPr>
              <a:t>) which references to the dimension tables(first 4) and next 3 are measures. </a:t>
            </a:r>
            <a:endParaRPr/>
          </a:p>
          <a:p>
            <a:pPr marL="215900" marR="0" lvl="0" indent="-214311" algn="just" rtl="0">
              <a:lnSpc>
                <a:spcPct val="100000"/>
              </a:lnSpc>
              <a:spcBef>
                <a:spcPts val="16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Employee</a:t>
            </a:r>
            <a:r>
              <a:rPr lang="en-US" sz="1600" b="0" i="0" u="none">
                <a:solidFill>
                  <a:srgbClr val="000000"/>
                </a:solidFill>
                <a:latin typeface="Source Sans Pro"/>
                <a:ea typeface="Source Sans Pro"/>
                <a:cs typeface="Source Sans Pro"/>
                <a:sym typeface="Source Sans Pro"/>
              </a:rPr>
              <a:t> </a:t>
            </a:r>
            <a:r>
              <a:rPr lang="en-US" sz="1600" b="1" i="0" u="none">
                <a:solidFill>
                  <a:srgbClr val="000000"/>
                </a:solidFill>
                <a:latin typeface="Source Sans Pro"/>
                <a:ea typeface="Source Sans Pro"/>
                <a:cs typeface="Source Sans Pro"/>
                <a:sym typeface="Source Sans Pro"/>
              </a:rPr>
              <a:t>dimension</a:t>
            </a:r>
            <a:r>
              <a:rPr lang="en-US" sz="1600" b="0" i="0" u="none">
                <a:solidFill>
                  <a:srgbClr val="000000"/>
                </a:solidFill>
                <a:latin typeface="Source Sans Pro"/>
                <a:ea typeface="Source Sans Pro"/>
                <a:cs typeface="Source Sans Pro"/>
                <a:sym typeface="Source Sans Pro"/>
              </a:rPr>
              <a:t> table contains the attributes: </a:t>
            </a:r>
            <a:r>
              <a:rPr lang="en-US" sz="1600" b="1" i="0" u="none">
                <a:solidFill>
                  <a:srgbClr val="000000"/>
                </a:solidFill>
                <a:latin typeface="Source Sans Pro"/>
                <a:ea typeface="Source Sans Pro"/>
                <a:cs typeface="Source Sans Pro"/>
                <a:sym typeface="Source Sans Pro"/>
              </a:rPr>
              <a:t>Emp ID, Emp Name, Title, Department and Region. </a:t>
            </a:r>
            <a:endParaRPr/>
          </a:p>
          <a:p>
            <a:pPr marL="215900" marR="0" lvl="0" indent="-214311" algn="just" rtl="0">
              <a:lnSpc>
                <a:spcPct val="100000"/>
              </a:lnSpc>
              <a:spcBef>
                <a:spcPts val="16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Product</a:t>
            </a:r>
            <a:r>
              <a:rPr lang="en-US" sz="1600" b="0" i="0" u="none">
                <a:solidFill>
                  <a:srgbClr val="000000"/>
                </a:solidFill>
                <a:latin typeface="Source Sans Pro"/>
                <a:ea typeface="Source Sans Pro"/>
                <a:cs typeface="Source Sans Pro"/>
                <a:sym typeface="Source Sans Pro"/>
              </a:rPr>
              <a:t> </a:t>
            </a:r>
            <a:r>
              <a:rPr lang="en-US" sz="1600" b="1" i="0" u="none">
                <a:solidFill>
                  <a:srgbClr val="000000"/>
                </a:solidFill>
                <a:latin typeface="Source Sans Pro"/>
                <a:ea typeface="Source Sans Pro"/>
                <a:cs typeface="Source Sans Pro"/>
                <a:sym typeface="Source Sans Pro"/>
              </a:rPr>
              <a:t>dimension</a:t>
            </a:r>
            <a:r>
              <a:rPr lang="en-US" sz="1600" b="0" i="0" u="none">
                <a:solidFill>
                  <a:srgbClr val="000000"/>
                </a:solidFill>
                <a:latin typeface="Source Sans Pro"/>
                <a:ea typeface="Source Sans Pro"/>
                <a:cs typeface="Source Sans Pro"/>
                <a:sym typeface="Source Sans Pro"/>
              </a:rPr>
              <a:t> table contains the attributes: </a:t>
            </a:r>
            <a:r>
              <a:rPr lang="en-US" sz="1600" b="1" i="0" u="none">
                <a:solidFill>
                  <a:srgbClr val="000000"/>
                </a:solidFill>
                <a:latin typeface="Source Sans Pro"/>
                <a:ea typeface="Source Sans Pro"/>
                <a:cs typeface="Source Sans Pro"/>
                <a:sym typeface="Source Sans Pro"/>
              </a:rPr>
              <a:t>Product ID, Product Name, Product Category, Unit Price. </a:t>
            </a:r>
            <a:endParaRPr/>
          </a:p>
          <a:p>
            <a:pPr marL="215900" marR="0" lvl="0" indent="-214311" algn="just" rtl="0">
              <a:lnSpc>
                <a:spcPct val="100000"/>
              </a:lnSpc>
              <a:spcBef>
                <a:spcPts val="16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Customer</a:t>
            </a:r>
            <a:r>
              <a:rPr lang="en-US" sz="1600" b="0" i="0" u="none">
                <a:solidFill>
                  <a:srgbClr val="000000"/>
                </a:solidFill>
                <a:latin typeface="Source Sans Pro"/>
                <a:ea typeface="Source Sans Pro"/>
                <a:cs typeface="Source Sans Pro"/>
                <a:sym typeface="Source Sans Pro"/>
              </a:rPr>
              <a:t> </a:t>
            </a:r>
            <a:r>
              <a:rPr lang="en-US" sz="1600" b="1" i="0" u="none">
                <a:solidFill>
                  <a:srgbClr val="000000"/>
                </a:solidFill>
                <a:latin typeface="Source Sans Pro"/>
                <a:ea typeface="Source Sans Pro"/>
                <a:cs typeface="Source Sans Pro"/>
                <a:sym typeface="Source Sans Pro"/>
              </a:rPr>
              <a:t>dimension</a:t>
            </a:r>
            <a:r>
              <a:rPr lang="en-US" sz="1600" b="0" i="0" u="none">
                <a:solidFill>
                  <a:srgbClr val="000000"/>
                </a:solidFill>
                <a:latin typeface="Source Sans Pro"/>
                <a:ea typeface="Source Sans Pro"/>
                <a:cs typeface="Source Sans Pro"/>
                <a:sym typeface="Source Sans Pro"/>
              </a:rPr>
              <a:t> table contains the attributes: </a:t>
            </a:r>
            <a:r>
              <a:rPr lang="en-US" sz="1600" b="1" i="0" u="none">
                <a:solidFill>
                  <a:srgbClr val="000000"/>
                </a:solidFill>
                <a:latin typeface="Source Sans Pro"/>
                <a:ea typeface="Source Sans Pro"/>
                <a:cs typeface="Source Sans Pro"/>
                <a:sym typeface="Source Sans Pro"/>
              </a:rPr>
              <a:t>Customer ID, Customer Name, Address, City, Zip. </a:t>
            </a:r>
            <a:endParaRPr/>
          </a:p>
          <a:p>
            <a:pPr marL="215900" marR="0" lvl="0" indent="-214311" algn="just" rtl="0">
              <a:lnSpc>
                <a:spcPct val="100000"/>
              </a:lnSpc>
              <a:spcBef>
                <a:spcPts val="16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Time</a:t>
            </a:r>
            <a:r>
              <a:rPr lang="en-US" sz="1600" b="0" i="0" u="none">
                <a:solidFill>
                  <a:srgbClr val="000000"/>
                </a:solidFill>
                <a:latin typeface="Source Sans Pro"/>
                <a:ea typeface="Source Sans Pro"/>
                <a:cs typeface="Source Sans Pro"/>
                <a:sym typeface="Source Sans Pro"/>
              </a:rPr>
              <a:t> </a:t>
            </a:r>
            <a:r>
              <a:rPr lang="en-US" sz="1600" b="1" i="0" u="none">
                <a:solidFill>
                  <a:srgbClr val="000000"/>
                </a:solidFill>
                <a:latin typeface="Source Sans Pro"/>
                <a:ea typeface="Source Sans Pro"/>
                <a:cs typeface="Source Sans Pro"/>
                <a:sym typeface="Source Sans Pro"/>
              </a:rPr>
              <a:t>dimension</a:t>
            </a:r>
            <a:r>
              <a:rPr lang="en-US" sz="1600" b="0" i="0" u="none">
                <a:solidFill>
                  <a:srgbClr val="000000"/>
                </a:solidFill>
                <a:latin typeface="Source Sans Pro"/>
                <a:ea typeface="Source Sans Pro"/>
                <a:cs typeface="Source Sans Pro"/>
                <a:sym typeface="Source Sans Pro"/>
              </a:rPr>
              <a:t> table contains the attributes: </a:t>
            </a:r>
            <a:r>
              <a:rPr lang="en-US" sz="1600" b="1" i="0" u="none">
                <a:solidFill>
                  <a:srgbClr val="000000"/>
                </a:solidFill>
                <a:latin typeface="Source Sans Pro"/>
                <a:ea typeface="Source Sans Pro"/>
                <a:cs typeface="Source Sans Pro"/>
                <a:sym typeface="Source Sans Pro"/>
              </a:rPr>
              <a:t>Order ID, Order Date, Year, Quarter, Month.</a:t>
            </a:r>
            <a:endParaRPr/>
          </a:p>
        </p:txBody>
      </p:sp>
      <p:sp>
        <p:nvSpPr>
          <p:cNvPr id="771" name="Google Shape;771;p49"/>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49</a:t>
            </a:fld>
            <a:endParaRPr/>
          </a:p>
        </p:txBody>
      </p:sp>
      <p:sp>
        <p:nvSpPr>
          <p:cNvPr id="772" name="Google Shape;772;p49"/>
          <p:cNvSpPr txBox="1"/>
          <p:nvPr/>
        </p:nvSpPr>
        <p:spPr>
          <a:xfrm>
            <a:off x="1028700" y="6356350"/>
            <a:ext cx="59197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
          <p:cNvSpPr txBox="1"/>
          <p:nvPr/>
        </p:nvSpPr>
        <p:spPr>
          <a:xfrm>
            <a:off x="468312" y="1341437"/>
            <a:ext cx="82296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81" name="Google Shape;281;p5"/>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Why do we need Data Warehouse ?</a:t>
            </a:r>
            <a:endParaRPr/>
          </a:p>
        </p:txBody>
      </p:sp>
      <p:sp>
        <p:nvSpPr>
          <p:cNvPr id="282" name="Google Shape;282;p5"/>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5</a:t>
            </a:fld>
            <a:endParaRPr/>
          </a:p>
        </p:txBody>
      </p:sp>
      <p:pic>
        <p:nvPicPr>
          <p:cNvPr id="283" name="Google Shape;283;p5"/>
          <p:cNvPicPr preferRelativeResize="0"/>
          <p:nvPr/>
        </p:nvPicPr>
        <p:blipFill rotWithShape="1">
          <a:blip r:embed="rId3">
            <a:alphaModFix/>
          </a:blip>
          <a:srcRect/>
          <a:stretch/>
        </p:blipFill>
        <p:spPr>
          <a:xfrm>
            <a:off x="228600" y="1327150"/>
            <a:ext cx="8686800" cy="4692650"/>
          </a:xfrm>
          <a:prstGeom prst="rect">
            <a:avLst/>
          </a:prstGeom>
          <a:noFill/>
          <a:ln>
            <a:noFill/>
          </a:ln>
        </p:spPr>
      </p:pic>
      <p:sp>
        <p:nvSpPr>
          <p:cNvPr id="284" name="Google Shape;284;p5"/>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5</a:t>
            </a:fld>
            <a:endParaRPr/>
          </a:p>
        </p:txBody>
      </p:sp>
      <p:sp>
        <p:nvSpPr>
          <p:cNvPr id="285" name="Google Shape;285;p5"/>
          <p:cNvSpPr txBox="1"/>
          <p:nvPr/>
        </p:nvSpPr>
        <p:spPr>
          <a:xfrm>
            <a:off x="1028700" y="6356350"/>
            <a:ext cx="55594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0"/>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Star Schema in Data Warehouse modeling</a:t>
            </a:r>
            <a:endParaRPr/>
          </a:p>
        </p:txBody>
      </p:sp>
      <p:sp>
        <p:nvSpPr>
          <p:cNvPr id="779" name="Google Shape;779;p50"/>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50</a:t>
            </a:fld>
            <a:endParaRPr/>
          </a:p>
        </p:txBody>
      </p:sp>
      <p:sp>
        <p:nvSpPr>
          <p:cNvPr id="780" name="Google Shape;780;p50"/>
          <p:cNvSpPr txBox="1"/>
          <p:nvPr/>
        </p:nvSpPr>
        <p:spPr>
          <a:xfrm>
            <a:off x="457200" y="1279525"/>
            <a:ext cx="8291512" cy="2149475"/>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600"/>
              <a:buFont typeface="Source Sans Pro"/>
              <a:buNone/>
            </a:pPr>
            <a:r>
              <a:rPr lang="en-US" sz="1600" b="1" i="0" u="none">
                <a:solidFill>
                  <a:srgbClr val="000000"/>
                </a:solidFill>
                <a:latin typeface="Source Sans Pro"/>
                <a:ea typeface="Source Sans Pro"/>
                <a:cs typeface="Source Sans Pro"/>
                <a:sym typeface="Source Sans Pro"/>
              </a:rPr>
              <a:t>Model of Star Schema –</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In Star Schema, Business process data, that holds the </a:t>
            </a:r>
            <a:endParaRPr/>
          </a:p>
          <a:p>
            <a:pPr marL="0" marR="0" lvl="0" indent="0" algn="just" rtl="0">
              <a:lnSpc>
                <a:spcPct val="100000"/>
              </a:lnSpc>
              <a:spcBef>
                <a:spcPts val="0"/>
              </a:spcBef>
              <a:spcAft>
                <a:spcPts val="0"/>
              </a:spcAft>
              <a:buClr>
                <a:srgbClr val="000000"/>
              </a:buClr>
              <a:buSzPts val="1600"/>
              <a:buFont typeface="Source Sans Pro"/>
              <a:buNone/>
            </a:pPr>
            <a:r>
              <a:rPr lang="en-US" sz="1600" b="1" i="0" u="none">
                <a:solidFill>
                  <a:srgbClr val="000000"/>
                </a:solidFill>
                <a:latin typeface="Source Sans Pro"/>
                <a:ea typeface="Source Sans Pro"/>
                <a:cs typeface="Source Sans Pro"/>
                <a:sym typeface="Source Sans Pro"/>
              </a:rPr>
              <a:t>quantitative data about a business is distributed in fact tables</a:t>
            </a:r>
            <a:r>
              <a:rPr lang="en-US" sz="1600" b="0" i="0" u="none">
                <a:solidFill>
                  <a:srgbClr val="000000"/>
                </a:solidFill>
                <a:latin typeface="Source Sans Pro"/>
                <a:ea typeface="Source Sans Pro"/>
                <a:cs typeface="Source Sans Pro"/>
                <a:sym typeface="Source Sans Pro"/>
              </a:rPr>
              <a:t>, and </a:t>
            </a:r>
            <a:endParaRPr/>
          </a:p>
          <a:p>
            <a:pPr marL="0" marR="0" lvl="0" indent="0" algn="just" rtl="0">
              <a:lnSpc>
                <a:spcPct val="100000"/>
              </a:lnSpc>
              <a:spcBef>
                <a:spcPts val="0"/>
              </a:spcBef>
              <a:spcAft>
                <a:spcPts val="0"/>
              </a:spcAft>
              <a:buClr>
                <a:srgbClr val="000000"/>
              </a:buClr>
              <a:buSzPts val="1600"/>
              <a:buFont typeface="Source Sans Pro"/>
              <a:buNone/>
            </a:pPr>
            <a:r>
              <a:rPr lang="en-US" sz="1600" b="1" i="0" u="none">
                <a:solidFill>
                  <a:srgbClr val="000000"/>
                </a:solidFill>
                <a:latin typeface="Source Sans Pro"/>
                <a:ea typeface="Source Sans Pro"/>
                <a:cs typeface="Source Sans Pro"/>
                <a:sym typeface="Source Sans Pro"/>
              </a:rPr>
              <a:t>dimensions which are descriptive characteristics related to fact data</a:t>
            </a:r>
            <a:r>
              <a:rPr lang="en-US" sz="1600" b="0" i="0" u="none">
                <a:solidFill>
                  <a:srgbClr val="000000"/>
                </a:solidFill>
                <a:latin typeface="Source Sans Pro"/>
                <a:ea typeface="Source Sans Pro"/>
                <a:cs typeface="Source Sans Pro"/>
                <a:sym typeface="Source Sans Pro"/>
              </a:rPr>
              <a:t>.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Sales price, sale quantity, distance, speed, weight, and weight measurements are few examples of fact data in star schema.</a:t>
            </a:r>
            <a:endParaRPr/>
          </a:p>
          <a:p>
            <a:pPr marL="0" marR="0" lvl="0" indent="0" algn="l" rtl="0">
              <a:lnSpc>
                <a:spcPct val="100000"/>
              </a:lnSpc>
              <a:spcBef>
                <a:spcPts val="0"/>
              </a:spcBef>
              <a:spcAft>
                <a:spcPts val="0"/>
              </a:spcAft>
              <a:buNone/>
            </a:pPr>
            <a:endParaRPr sz="1600" b="0" i="0" u="none">
              <a:solidFill>
                <a:srgbClr val="000000"/>
              </a:solidFill>
              <a:latin typeface="Source Sans Pro"/>
              <a:ea typeface="Source Sans Pro"/>
              <a:cs typeface="Source Sans Pro"/>
              <a:sym typeface="Source Sans Pro"/>
            </a:endParaRPr>
          </a:p>
        </p:txBody>
      </p:sp>
      <p:pic>
        <p:nvPicPr>
          <p:cNvPr id="781" name="Google Shape;781;p50"/>
          <p:cNvPicPr preferRelativeResize="0"/>
          <p:nvPr/>
        </p:nvPicPr>
        <p:blipFill rotWithShape="1">
          <a:blip r:embed="rId3">
            <a:alphaModFix/>
          </a:blip>
          <a:srcRect/>
          <a:stretch/>
        </p:blipFill>
        <p:spPr>
          <a:xfrm>
            <a:off x="349250" y="3284537"/>
            <a:ext cx="6661150" cy="2703512"/>
          </a:xfrm>
          <a:prstGeom prst="rect">
            <a:avLst/>
          </a:prstGeom>
          <a:noFill/>
          <a:ln>
            <a:noFill/>
          </a:ln>
        </p:spPr>
      </p:pic>
      <p:sp>
        <p:nvSpPr>
          <p:cNvPr id="782" name="Google Shape;782;p50"/>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50</a:t>
            </a:fld>
            <a:endParaRPr/>
          </a:p>
        </p:txBody>
      </p:sp>
      <p:sp>
        <p:nvSpPr>
          <p:cNvPr id="783" name="Google Shape;783;p50"/>
          <p:cNvSpPr txBox="1"/>
          <p:nvPr/>
        </p:nvSpPr>
        <p:spPr>
          <a:xfrm>
            <a:off x="1028700" y="6356350"/>
            <a:ext cx="62801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1"/>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Star Schema in Data Warehouse modeling</a:t>
            </a:r>
            <a:endParaRPr/>
          </a:p>
        </p:txBody>
      </p:sp>
      <p:sp>
        <p:nvSpPr>
          <p:cNvPr id="790" name="Google Shape;790;p51"/>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51</a:t>
            </a:fld>
            <a:endParaRPr/>
          </a:p>
        </p:txBody>
      </p:sp>
      <p:sp>
        <p:nvSpPr>
          <p:cNvPr id="791" name="Google Shape;791;p51"/>
          <p:cNvSpPr txBox="1"/>
          <p:nvPr/>
        </p:nvSpPr>
        <p:spPr>
          <a:xfrm>
            <a:off x="395287" y="1279525"/>
            <a:ext cx="8391525" cy="4302125"/>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Advantages of Star Schema –</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Simpler Queries:</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Join logic of star schema is quite cinch in compare to other join logic which are needed to fetch data from a transactional schema that is highly normalized.</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Simplified Business Reporting Logic:</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In compared to a transactional schema that is highly normalized, the star schema makes simpler common business reporting logic, such as as-of reporting and period-over-period.</a:t>
            </a:r>
            <a:endParaRPr/>
          </a:p>
          <a:p>
            <a:pPr marL="0" marR="0" lvl="0" indent="0" algn="just" rtl="0">
              <a:lnSpc>
                <a:spcPct val="100000"/>
              </a:lnSpc>
              <a:spcBef>
                <a:spcPts val="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Feeding Cubes:</a:t>
            </a:r>
            <a:endParaRPr/>
          </a:p>
          <a:p>
            <a:pPr marL="0" marR="0" lvl="0" indent="0" algn="just" rtl="0">
              <a:lnSpc>
                <a:spcPct val="100000"/>
              </a:lnSpc>
              <a:spcBef>
                <a:spcPts val="0"/>
              </a:spcBef>
              <a:spcAft>
                <a:spcPts val="0"/>
              </a:spcAft>
              <a:buClr>
                <a:srgbClr val="000000"/>
              </a:buClr>
              <a:buSzPts val="1600"/>
              <a:buFont typeface="Source Sans Pro"/>
              <a:buNone/>
            </a:pPr>
            <a:r>
              <a:rPr lang="en-US" sz="1600" b="0" i="0" u="none">
                <a:solidFill>
                  <a:srgbClr val="000000"/>
                </a:solidFill>
                <a:latin typeface="Source Sans Pro"/>
                <a:ea typeface="Source Sans Pro"/>
                <a:cs typeface="Source Sans Pro"/>
                <a:sym typeface="Source Sans Pro"/>
              </a:rPr>
              <a:t>Star schema is widely used by all OLAP systems to design OLAP cubes efficiently. In fact, major OLAP systems deliver a ROLAP mode of operation which can use a star schema as a source without designing a cube structure.</a:t>
            </a:r>
            <a:endParaRPr/>
          </a:p>
        </p:txBody>
      </p:sp>
      <p:sp>
        <p:nvSpPr>
          <p:cNvPr id="792" name="Google Shape;792;p51"/>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51</a:t>
            </a:fld>
            <a:endParaRPr/>
          </a:p>
        </p:txBody>
      </p:sp>
      <p:sp>
        <p:nvSpPr>
          <p:cNvPr id="793" name="Google Shape;793;p51"/>
          <p:cNvSpPr txBox="1"/>
          <p:nvPr/>
        </p:nvSpPr>
        <p:spPr>
          <a:xfrm>
            <a:off x="1028700" y="6356350"/>
            <a:ext cx="52720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2"/>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1800"/>
              <a:buFont typeface="Source Sans Pro"/>
              <a:buNone/>
            </a:pPr>
            <a:r>
              <a:rPr lang="en-US" sz="1800" b="1" i="0" u="none">
                <a:solidFill>
                  <a:srgbClr val="9F1C33"/>
                </a:solidFill>
                <a:latin typeface="Source Sans Pro"/>
                <a:ea typeface="Source Sans Pro"/>
                <a:cs typeface="Source Sans Pro"/>
                <a:sym typeface="Source Sans Pro"/>
              </a:rPr>
              <a:t>Star Schema in Data Warehouse modeling</a:t>
            </a:r>
            <a:endParaRPr/>
          </a:p>
        </p:txBody>
      </p:sp>
      <p:sp>
        <p:nvSpPr>
          <p:cNvPr id="800" name="Google Shape;800;p52"/>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52</a:t>
            </a:fld>
            <a:endParaRPr/>
          </a:p>
        </p:txBody>
      </p:sp>
      <p:sp>
        <p:nvSpPr>
          <p:cNvPr id="801" name="Google Shape;801;p52"/>
          <p:cNvSpPr txBox="1"/>
          <p:nvPr/>
        </p:nvSpPr>
        <p:spPr>
          <a:xfrm>
            <a:off x="374650" y="1155700"/>
            <a:ext cx="8412162" cy="4289425"/>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FF0000"/>
              </a:buClr>
              <a:buSzPts val="1600"/>
              <a:buFont typeface="Source Sans Pro"/>
              <a:buNone/>
            </a:pPr>
            <a:r>
              <a:rPr lang="en-US" sz="1600" b="1" i="0" u="none">
                <a:solidFill>
                  <a:srgbClr val="FF0000"/>
                </a:solidFill>
                <a:latin typeface="Source Sans Pro"/>
                <a:ea typeface="Source Sans Pro"/>
                <a:cs typeface="Source Sans Pro"/>
                <a:sym typeface="Source Sans Pro"/>
              </a:rPr>
              <a:t>Disadvantages of Star Schema –</a:t>
            </a:r>
            <a:endParaRPr/>
          </a:p>
          <a:p>
            <a:pPr marL="0" marR="0" lvl="0" indent="0" algn="just" rtl="0">
              <a:lnSpc>
                <a:spcPct val="100000"/>
              </a:lnSpc>
              <a:spcBef>
                <a:spcPts val="400"/>
              </a:spcBef>
              <a:spcAft>
                <a:spcPts val="0"/>
              </a:spcAft>
              <a:buClr>
                <a:schemeClr val="dk1"/>
              </a:buClr>
              <a:buSzPts val="1600"/>
              <a:buFont typeface="Calibri"/>
              <a:buNone/>
            </a:pPr>
            <a:endParaRPr sz="1600" b="0" i="0" u="none">
              <a:solidFill>
                <a:srgbClr val="000000"/>
              </a:solidFill>
              <a:latin typeface="Source Sans Pro"/>
              <a:ea typeface="Source Sans Pro"/>
              <a:cs typeface="Source Sans Pro"/>
              <a:sym typeface="Source Sans Pro"/>
            </a:endParaRPr>
          </a:p>
          <a:p>
            <a:pPr marL="0" marR="0" lvl="0" indent="-45720" algn="just" rtl="0">
              <a:lnSpc>
                <a:spcPct val="100000"/>
              </a:lnSpc>
              <a:spcBef>
                <a:spcPts val="13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Data integrity is not enforced well</a:t>
            </a:r>
            <a:r>
              <a:rPr lang="en-US" sz="1600" b="0" i="0" u="none">
                <a:solidFill>
                  <a:srgbClr val="000000"/>
                </a:solidFill>
                <a:latin typeface="Source Sans Pro"/>
                <a:ea typeface="Source Sans Pro"/>
                <a:cs typeface="Source Sans Pro"/>
                <a:sym typeface="Source Sans Pro"/>
              </a:rPr>
              <a:t> since in a highly de-normalized schema state.</a:t>
            </a:r>
            <a:endParaRPr/>
          </a:p>
          <a:p>
            <a:pPr marL="0" marR="0" lvl="0" indent="-45720" algn="just" rtl="0">
              <a:lnSpc>
                <a:spcPct val="100000"/>
              </a:lnSpc>
              <a:spcBef>
                <a:spcPts val="22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Not flexible</a:t>
            </a:r>
            <a:r>
              <a:rPr lang="en-US" sz="1600" b="0" i="0" u="none">
                <a:solidFill>
                  <a:srgbClr val="000000"/>
                </a:solidFill>
                <a:latin typeface="Source Sans Pro"/>
                <a:ea typeface="Source Sans Pro"/>
                <a:cs typeface="Source Sans Pro"/>
                <a:sym typeface="Source Sans Pro"/>
              </a:rPr>
              <a:t> in terms if analytical needs as a normalized data model.</a:t>
            </a:r>
            <a:endParaRPr/>
          </a:p>
          <a:p>
            <a:pPr marL="0" marR="0" lvl="0" indent="-45720" algn="just" rtl="0">
              <a:lnSpc>
                <a:spcPct val="100000"/>
              </a:lnSpc>
              <a:spcBef>
                <a:spcPts val="2200"/>
              </a:spcBef>
              <a:spcAft>
                <a:spcPts val="0"/>
              </a:spcAft>
              <a:buClr>
                <a:srgbClr val="000000"/>
              </a:buClr>
              <a:buSzPts val="720"/>
              <a:buFont typeface="Noto Sans Symbols"/>
              <a:buChar char="●"/>
            </a:pPr>
            <a:r>
              <a:rPr lang="en-US" sz="1600" b="1" i="0" u="none">
                <a:solidFill>
                  <a:srgbClr val="000000"/>
                </a:solidFill>
                <a:latin typeface="Source Sans Pro"/>
                <a:ea typeface="Source Sans Pro"/>
                <a:cs typeface="Source Sans Pro"/>
                <a:sym typeface="Source Sans Pro"/>
              </a:rPr>
              <a:t>Star schemas don’t reinforce many-to-many relationships within business entities </a:t>
            </a:r>
            <a:r>
              <a:rPr lang="en-US" sz="1600" b="0" i="0" u="none">
                <a:solidFill>
                  <a:srgbClr val="000000"/>
                </a:solidFill>
                <a:latin typeface="Source Sans Pro"/>
                <a:ea typeface="Source Sans Pro"/>
                <a:cs typeface="Source Sans Pro"/>
                <a:sym typeface="Source Sans Pro"/>
              </a:rPr>
              <a:t>– at least not frequently.</a:t>
            </a:r>
            <a:endParaRPr/>
          </a:p>
        </p:txBody>
      </p:sp>
      <p:sp>
        <p:nvSpPr>
          <p:cNvPr id="802" name="Google Shape;802;p52"/>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52</a:t>
            </a:fld>
            <a:endParaRPr/>
          </a:p>
        </p:txBody>
      </p:sp>
      <p:sp>
        <p:nvSpPr>
          <p:cNvPr id="803" name="Google Shape;803;p52"/>
          <p:cNvSpPr txBox="1"/>
          <p:nvPr/>
        </p:nvSpPr>
        <p:spPr>
          <a:xfrm>
            <a:off x="1028700" y="6356350"/>
            <a:ext cx="5630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rgbClr val="404040"/>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3: Information Package Diagram, Data Warehouse  Schemas; Star Schema</a:t>
            </a:r>
            <a:endParaRPr/>
          </a:p>
          <a:p>
            <a:pPr marL="0" marR="0" lvl="0" indent="0" algn="l" rtl="0">
              <a:lnSpc>
                <a:spcPct val="100000"/>
              </a:lnSpc>
              <a:spcBef>
                <a:spcPts val="0"/>
              </a:spcBef>
              <a:spcAft>
                <a:spcPts val="0"/>
              </a:spcAft>
              <a:buNone/>
            </a:pPr>
            <a:endParaRPr sz="1400" b="0" i="0" u="none">
              <a:solidFill>
                <a:srgbClr val="404040"/>
              </a:solidFill>
              <a:latin typeface="EB Garamond"/>
              <a:ea typeface="EB Garamond"/>
              <a:cs typeface="EB Garamond"/>
              <a:sym typeface="EB Garamon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F1C33"/>
        </a:solidFill>
        <a:effectLst/>
      </p:bgPr>
    </p:bg>
    <p:spTree>
      <p:nvGrpSpPr>
        <p:cNvPr id="1" name="Shape 807"/>
        <p:cNvGrpSpPr/>
        <p:nvPr/>
      </p:nvGrpSpPr>
      <p:grpSpPr>
        <a:xfrm>
          <a:off x="0" y="0"/>
          <a:ext cx="0" cy="0"/>
          <a:chOff x="0" y="0"/>
          <a:chExt cx="0" cy="0"/>
        </a:xfrm>
      </p:grpSpPr>
      <p:sp>
        <p:nvSpPr>
          <p:cNvPr id="808" name="Google Shape;808;p53"/>
          <p:cNvSpPr txBox="1">
            <a:spLocks noGrp="1"/>
          </p:cNvSpPr>
          <p:nvPr>
            <p:ph type="body" idx="1"/>
          </p:nvPr>
        </p:nvSpPr>
        <p:spPr>
          <a:xfrm>
            <a:off x="1908175" y="3789362"/>
            <a:ext cx="5165725" cy="57626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Arial"/>
              <a:buNone/>
            </a:pPr>
            <a:r>
              <a:rPr lang="en-US" sz="4800" b="1" i="0" u="none" strike="noStrike" cap="none">
                <a:solidFill>
                  <a:schemeClr val="lt1"/>
                </a:solidFill>
                <a:latin typeface="Source Sans Pro"/>
                <a:ea typeface="Source Sans Pro"/>
                <a:cs typeface="Source Sans Pro"/>
                <a:sym typeface="Source Sans Pro"/>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6"/>
          <p:cNvSpPr txBox="1"/>
          <p:nvPr/>
        </p:nvSpPr>
        <p:spPr>
          <a:xfrm>
            <a:off x="468312" y="1331912"/>
            <a:ext cx="82296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2" name="Google Shape;292;p6"/>
          <p:cNvSpPr txBox="1"/>
          <p:nvPr/>
        </p:nvSpPr>
        <p:spPr>
          <a:xfrm>
            <a:off x="457200" y="333375"/>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Why is Data Warehouse so important?</a:t>
            </a:r>
            <a:endParaRPr/>
          </a:p>
        </p:txBody>
      </p:sp>
      <p:sp>
        <p:nvSpPr>
          <p:cNvPr id="293" name="Google Shape;293;p6"/>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6</a:t>
            </a:fld>
            <a:endParaRPr/>
          </a:p>
        </p:txBody>
      </p:sp>
      <p:pic>
        <p:nvPicPr>
          <p:cNvPr id="294" name="Google Shape;294;p6"/>
          <p:cNvPicPr preferRelativeResize="0"/>
          <p:nvPr/>
        </p:nvPicPr>
        <p:blipFill rotWithShape="1">
          <a:blip r:embed="rId3">
            <a:alphaModFix/>
          </a:blip>
          <a:srcRect/>
          <a:stretch/>
        </p:blipFill>
        <p:spPr>
          <a:xfrm>
            <a:off x="109537" y="1331912"/>
            <a:ext cx="8686800" cy="4703762"/>
          </a:xfrm>
          <a:prstGeom prst="rect">
            <a:avLst/>
          </a:prstGeom>
          <a:noFill/>
          <a:ln>
            <a:noFill/>
          </a:ln>
        </p:spPr>
      </p:pic>
      <p:sp>
        <p:nvSpPr>
          <p:cNvPr id="295" name="Google Shape;295;p6"/>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6</a:t>
            </a:fld>
            <a:endParaRPr/>
          </a:p>
        </p:txBody>
      </p:sp>
      <p:sp>
        <p:nvSpPr>
          <p:cNvPr id="296" name="Google Shape;296;p6"/>
          <p:cNvSpPr txBox="1"/>
          <p:nvPr/>
        </p:nvSpPr>
        <p:spPr>
          <a:xfrm>
            <a:off x="1028700" y="6356350"/>
            <a:ext cx="54149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
          <p:cNvSpPr txBox="1"/>
          <p:nvPr/>
        </p:nvSpPr>
        <p:spPr>
          <a:xfrm>
            <a:off x="468312" y="1341437"/>
            <a:ext cx="82296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03" name="Google Shape;303;p7"/>
          <p:cNvSpPr txBox="1"/>
          <p:nvPr/>
        </p:nvSpPr>
        <p:spPr>
          <a:xfrm>
            <a:off x="457200" y="311150"/>
            <a:ext cx="8229600" cy="8223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a:solidFill>
                <a:srgbClr val="9F1C33"/>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Why is Data Warehouse so important? Cont..</a:t>
            </a:r>
            <a:endParaRPr/>
          </a:p>
          <a:p>
            <a:pPr marL="0" marR="0" lvl="0" indent="0" algn="l" rtl="0">
              <a:lnSpc>
                <a:spcPct val="100000"/>
              </a:lnSpc>
              <a:spcBef>
                <a:spcPts val="0"/>
              </a:spcBef>
              <a:spcAft>
                <a:spcPts val="0"/>
              </a:spcAft>
              <a:buNone/>
            </a:pPr>
            <a:endParaRPr sz="2000" b="1" i="0" u="none">
              <a:solidFill>
                <a:srgbClr val="9F1C33"/>
              </a:solidFill>
              <a:latin typeface="EB Garamond"/>
              <a:ea typeface="EB Garamond"/>
              <a:cs typeface="EB Garamond"/>
              <a:sym typeface="EB Garamond"/>
            </a:endParaRPr>
          </a:p>
        </p:txBody>
      </p:sp>
      <p:sp>
        <p:nvSpPr>
          <p:cNvPr id="304" name="Google Shape;304;p7"/>
          <p:cNvSpPr txBox="1"/>
          <p:nvPr/>
        </p:nvSpPr>
        <p:spPr>
          <a:xfrm>
            <a:off x="468312" y="6356350"/>
            <a:ext cx="476250" cy="365125"/>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Clr>
                <a:srgbClr val="898989"/>
              </a:buClr>
              <a:buSzPts val="1400"/>
              <a:buFont typeface="EB Garamond"/>
              <a:buNone/>
            </a:pPr>
            <a:fld id="{00000000-1234-1234-1234-123412341234}" type="slidenum">
              <a:rPr lang="en-US" sz="1400" b="0" i="0" u="none">
                <a:solidFill>
                  <a:srgbClr val="898989"/>
                </a:solidFill>
                <a:latin typeface="EB Garamond"/>
                <a:ea typeface="EB Garamond"/>
                <a:cs typeface="EB Garamond"/>
                <a:sym typeface="EB Garamond"/>
              </a:rPr>
              <a:t>7</a:t>
            </a:fld>
            <a:endParaRPr/>
          </a:p>
        </p:txBody>
      </p:sp>
      <p:pic>
        <p:nvPicPr>
          <p:cNvPr id="305" name="Google Shape;305;p7"/>
          <p:cNvPicPr preferRelativeResize="0"/>
          <p:nvPr/>
        </p:nvPicPr>
        <p:blipFill rotWithShape="1">
          <a:blip r:embed="rId3">
            <a:alphaModFix/>
          </a:blip>
          <a:srcRect/>
          <a:stretch/>
        </p:blipFill>
        <p:spPr>
          <a:xfrm>
            <a:off x="523875" y="1333500"/>
            <a:ext cx="8174037" cy="4468812"/>
          </a:xfrm>
          <a:prstGeom prst="rect">
            <a:avLst/>
          </a:prstGeom>
          <a:noFill/>
          <a:ln>
            <a:noFill/>
          </a:ln>
        </p:spPr>
      </p:pic>
      <p:sp>
        <p:nvSpPr>
          <p:cNvPr id="306" name="Google Shape;306;p7"/>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7</a:t>
            </a:fld>
            <a:endParaRPr/>
          </a:p>
        </p:txBody>
      </p:sp>
      <p:sp>
        <p:nvSpPr>
          <p:cNvPr id="307" name="Google Shape;307;p7"/>
          <p:cNvSpPr txBox="1"/>
          <p:nvPr/>
        </p:nvSpPr>
        <p:spPr>
          <a:xfrm>
            <a:off x="1028700" y="6356350"/>
            <a:ext cx="5272087"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Functional definition of Data Warehouse</a:t>
            </a:r>
            <a:endParaRPr/>
          </a:p>
        </p:txBody>
      </p:sp>
      <p:sp>
        <p:nvSpPr>
          <p:cNvPr id="313" name="Google Shape;313;p8"/>
          <p:cNvSpPr txBox="1">
            <a:spLocks noGrp="1"/>
          </p:cNvSpPr>
          <p:nvPr>
            <p:ph type="body" idx="1"/>
          </p:nvPr>
        </p:nvSpPr>
        <p:spPr>
          <a:xfrm>
            <a:off x="539750" y="1484312"/>
            <a:ext cx="8064500" cy="403225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Source Sans Pro"/>
                <a:ea typeface="Source Sans Pro"/>
                <a:cs typeface="Source Sans Pro"/>
                <a:sym typeface="Source Sans Pro"/>
              </a:rPr>
              <a:t>The data warehouse is an informational environment that:</a:t>
            </a:r>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Provides an integrated and total view of the enterprise</a:t>
            </a:r>
            <a:endParaRPr sz="18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Makes the enterprise’s current and historical information easily available for decision making</a:t>
            </a:r>
            <a:endParaRPr sz="18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Makes decision-support transactions possible without hindering operational systems</a:t>
            </a:r>
            <a:endParaRPr sz="18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Renders the organization’s information consistent</a:t>
            </a:r>
            <a:endParaRPr sz="1800" b="0" i="0" u="none" strike="noStrike" cap="none">
              <a:solidFill>
                <a:srgbClr val="000000"/>
              </a:solidFill>
              <a:latin typeface="Calibri"/>
              <a:ea typeface="Calibri"/>
              <a:cs typeface="Calibri"/>
              <a:sym typeface="Calibri"/>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Presents a flexible and interactive source of strategic information</a:t>
            </a:r>
            <a:r>
              <a:rPr lang="en-U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Source Sans Pro"/>
              <a:ea typeface="Source Sans Pro"/>
              <a:cs typeface="Source Sans Pro"/>
              <a:sym typeface="Source Sans Pro"/>
            </a:endParaRPr>
          </a:p>
          <a:p>
            <a:pPr marL="0" marR="0" lvl="0" indent="0" algn="l" rtl="0">
              <a:lnSpc>
                <a:spcPct val="90000"/>
              </a:lnSpc>
              <a:spcBef>
                <a:spcPts val="360"/>
              </a:spcBef>
              <a:spcAft>
                <a:spcPts val="0"/>
              </a:spcAft>
              <a:buClr>
                <a:schemeClr val="dk1"/>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a:p>
            <a:pPr marL="0" marR="0" lvl="0" indent="0" algn="l" rtl="0">
              <a:lnSpc>
                <a:spcPct val="90000"/>
              </a:lnSpc>
              <a:spcBef>
                <a:spcPts val="360"/>
              </a:spcBef>
              <a:spcAft>
                <a:spcPts val="0"/>
              </a:spcAft>
              <a:buClr>
                <a:srgbClr val="000000"/>
              </a:buClr>
              <a:buSzPts val="1800"/>
              <a:buFont typeface="Arial"/>
              <a:buNone/>
            </a:pPr>
            <a:r>
              <a:rPr lang="en-US" sz="1800" b="0" i="0" u="none" strike="noStrike" cap="none">
                <a:solidFill>
                  <a:srgbClr val="000000"/>
                </a:solidFill>
                <a:latin typeface="Source Sans Pro"/>
                <a:ea typeface="Source Sans Pro"/>
                <a:cs typeface="Source Sans Pro"/>
                <a:sym typeface="Source Sans Pro"/>
              </a:rPr>
              <a:t>Bill Inmon, considered to be the father of Data Warehousing provides the following definition:</a:t>
            </a:r>
            <a:endParaRPr/>
          </a:p>
          <a:p>
            <a:pPr marL="742950" marR="0" lvl="1" indent="-285750" algn="l" rtl="0">
              <a:lnSpc>
                <a:spcPct val="9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 “A Data Warehouse is a </a:t>
            </a:r>
            <a:r>
              <a:rPr lang="en-US" sz="1800" b="1" i="0" u="none" strike="noStrike" cap="none">
                <a:solidFill>
                  <a:srgbClr val="000000"/>
                </a:solidFill>
                <a:latin typeface="Source Sans Pro"/>
                <a:ea typeface="Source Sans Pro"/>
                <a:cs typeface="Source Sans Pro"/>
                <a:sym typeface="Source Sans Pro"/>
              </a:rPr>
              <a:t>subject oriented</a:t>
            </a:r>
            <a:r>
              <a:rPr lang="en-US" sz="1800" b="0" i="0" u="none" strike="noStrike" cap="none">
                <a:solidFill>
                  <a:srgbClr val="000000"/>
                </a:solidFill>
                <a:latin typeface="Source Sans Pro"/>
                <a:ea typeface="Source Sans Pro"/>
                <a:cs typeface="Source Sans Pro"/>
                <a:sym typeface="Source Sans Pro"/>
              </a:rPr>
              <a:t>, </a:t>
            </a:r>
            <a:r>
              <a:rPr lang="en-US" sz="1800" b="1" i="0" u="none" strike="noStrike" cap="none">
                <a:solidFill>
                  <a:srgbClr val="000000"/>
                </a:solidFill>
                <a:latin typeface="Source Sans Pro"/>
                <a:ea typeface="Source Sans Pro"/>
                <a:cs typeface="Source Sans Pro"/>
                <a:sym typeface="Source Sans Pro"/>
              </a:rPr>
              <a:t>integrated</a:t>
            </a:r>
            <a:r>
              <a:rPr lang="en-US" sz="1800" b="0" i="0" u="none" strike="noStrike" cap="none">
                <a:solidFill>
                  <a:srgbClr val="000000"/>
                </a:solidFill>
                <a:latin typeface="Source Sans Pro"/>
                <a:ea typeface="Source Sans Pro"/>
                <a:cs typeface="Source Sans Pro"/>
                <a:sym typeface="Source Sans Pro"/>
              </a:rPr>
              <a:t>, </a:t>
            </a:r>
            <a:r>
              <a:rPr lang="en-US" sz="1800" b="1" i="0" u="none" strike="noStrike" cap="none">
                <a:solidFill>
                  <a:srgbClr val="000000"/>
                </a:solidFill>
                <a:latin typeface="Source Sans Pro"/>
                <a:ea typeface="Source Sans Pro"/>
                <a:cs typeface="Source Sans Pro"/>
                <a:sym typeface="Source Sans Pro"/>
              </a:rPr>
              <a:t>nonvolatile</a:t>
            </a:r>
            <a:r>
              <a:rPr lang="en-US" sz="1800" b="0" i="0" u="none" strike="noStrike" cap="none">
                <a:solidFill>
                  <a:srgbClr val="000000"/>
                </a:solidFill>
                <a:latin typeface="Source Sans Pro"/>
                <a:ea typeface="Source Sans Pro"/>
                <a:cs typeface="Source Sans Pro"/>
                <a:sym typeface="Source Sans Pro"/>
              </a:rPr>
              <a:t>, and </a:t>
            </a:r>
            <a:r>
              <a:rPr lang="en-US" sz="1800" b="1" i="0" u="none" strike="noStrike" cap="none">
                <a:solidFill>
                  <a:srgbClr val="000000"/>
                </a:solidFill>
                <a:latin typeface="Source Sans Pro"/>
                <a:ea typeface="Source Sans Pro"/>
                <a:cs typeface="Source Sans Pro"/>
                <a:sym typeface="Source Sans Pro"/>
              </a:rPr>
              <a:t>time variant </a:t>
            </a:r>
            <a:r>
              <a:rPr lang="en-US" sz="1800" b="0" i="0" u="none" strike="noStrike" cap="none">
                <a:solidFill>
                  <a:srgbClr val="000000"/>
                </a:solidFill>
                <a:latin typeface="Source Sans Pro"/>
                <a:ea typeface="Source Sans Pro"/>
                <a:cs typeface="Source Sans Pro"/>
                <a:sym typeface="Source Sans Pro"/>
              </a:rPr>
              <a:t>collection of data in support of management’s decisions.”</a:t>
            </a:r>
            <a:r>
              <a:rPr lang="en-US" sz="1800" b="0" i="0" u="none" strike="noStrike" cap="none">
                <a:solidFill>
                  <a:srgbClr val="000000"/>
                </a:solidFill>
                <a:latin typeface="Calibri"/>
                <a:ea typeface="Calibri"/>
                <a:cs typeface="Calibri"/>
                <a:sym typeface="Calibri"/>
              </a:rPr>
              <a:t> </a:t>
            </a:r>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4" name="Google Shape;314;p8"/>
          <p:cNvSpPr txBox="1"/>
          <p:nvPr/>
        </p:nvSpPr>
        <p:spPr>
          <a:xfrm>
            <a:off x="1028700" y="6356350"/>
            <a:ext cx="51276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15" name="Google Shape;315;p8"/>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9"/>
          <p:cNvSpPr txBox="1">
            <a:spLocks noGrp="1"/>
          </p:cNvSpPr>
          <p:nvPr>
            <p:ph type="title"/>
          </p:nvPr>
        </p:nvSpPr>
        <p:spPr>
          <a:xfrm>
            <a:off x="457200" y="274637"/>
            <a:ext cx="8229600" cy="850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F1C33"/>
              </a:buClr>
              <a:buSzPts val="2000"/>
              <a:buFont typeface="EB Garamond"/>
              <a:buNone/>
            </a:pPr>
            <a:r>
              <a:rPr lang="en-US" sz="2000" b="1" i="0" u="none">
                <a:solidFill>
                  <a:srgbClr val="9F1C33"/>
                </a:solidFill>
                <a:latin typeface="EB Garamond"/>
                <a:ea typeface="EB Garamond"/>
                <a:cs typeface="EB Garamond"/>
                <a:sym typeface="EB Garamond"/>
              </a:rPr>
              <a:t>Features of Data Warehousing</a:t>
            </a:r>
            <a:endParaRPr/>
          </a:p>
        </p:txBody>
      </p:sp>
      <p:sp>
        <p:nvSpPr>
          <p:cNvPr id="321" name="Google Shape;321;p9"/>
          <p:cNvSpPr txBox="1">
            <a:spLocks noGrp="1"/>
          </p:cNvSpPr>
          <p:nvPr>
            <p:ph type="body" idx="1"/>
          </p:nvPr>
        </p:nvSpPr>
        <p:spPr>
          <a:xfrm>
            <a:off x="539750" y="1484312"/>
            <a:ext cx="8064500" cy="40322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00"/>
              </a:buClr>
              <a:buSzPts val="1800"/>
              <a:buFont typeface="Noto Sans Symbols"/>
              <a:buChar char="▪"/>
            </a:pPr>
            <a:r>
              <a:rPr lang="en-US" sz="1800" b="0" i="0" u="none">
                <a:solidFill>
                  <a:srgbClr val="000000"/>
                </a:solidFill>
                <a:latin typeface="Source Sans Pro"/>
                <a:ea typeface="Source Sans Pro"/>
                <a:cs typeface="Source Sans Pro"/>
                <a:sym typeface="Source Sans Pro"/>
              </a:rPr>
              <a:t>Sean Kelly, data warehouse practitioner, defines the data warehousing in following way. The data in data warehousing is:</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Subject oriented</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Integrated</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Time stamped</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Source Sans Pro"/>
                <a:ea typeface="Source Sans Pro"/>
                <a:cs typeface="Source Sans Pro"/>
                <a:sym typeface="Source Sans Pro"/>
              </a:rPr>
              <a:t>Non-volatile </a:t>
            </a:r>
            <a:endParaRPr sz="1800" b="0" i="0" u="none" strike="noStrike" cap="none">
              <a:solidFill>
                <a:srgbClr val="000000"/>
              </a:solidFill>
              <a:latin typeface="Calibri"/>
              <a:ea typeface="Calibri"/>
              <a:cs typeface="Calibri"/>
              <a:sym typeface="Calibri"/>
            </a:endParaRPr>
          </a:p>
          <a:p>
            <a:pPr marL="742950" marR="0" lvl="1" indent="-171450" algn="just" rtl="0">
              <a:lnSpc>
                <a:spcPct val="100000"/>
              </a:lnSpc>
              <a:spcBef>
                <a:spcPts val="360"/>
              </a:spcBef>
              <a:spcAft>
                <a:spcPts val="0"/>
              </a:spcAft>
              <a:buClr>
                <a:schemeClr val="dk1"/>
              </a:buClr>
              <a:buSzPts val="1800"/>
              <a:buFont typeface="Noto Sans Symbols"/>
              <a:buNone/>
            </a:pPr>
            <a:endParaRPr sz="1800" b="0" i="0" u="none" strike="noStrike" cap="none">
              <a:solidFill>
                <a:srgbClr val="000000"/>
              </a:solidFill>
              <a:latin typeface="Source Sans Pro"/>
              <a:ea typeface="Source Sans Pro"/>
              <a:cs typeface="Source Sans Pro"/>
              <a:sym typeface="Source Sans Pro"/>
            </a:endParaRPr>
          </a:p>
          <a:p>
            <a:pPr marL="342900" marR="0" lvl="0" indent="-228600" algn="l" rtl="0">
              <a:spcBef>
                <a:spcPts val="360"/>
              </a:spcBef>
              <a:spcAft>
                <a:spcPts val="0"/>
              </a:spcAft>
              <a:buClr>
                <a:schemeClr val="dk1"/>
              </a:buClr>
              <a:buSzPts val="1800"/>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322" name="Google Shape;322;p9"/>
          <p:cNvSpPr txBox="1"/>
          <p:nvPr/>
        </p:nvSpPr>
        <p:spPr>
          <a:xfrm>
            <a:off x="1028700" y="6356350"/>
            <a:ext cx="534352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r>
              <a:rPr lang="en-US" sz="1400" b="0" i="0" u="none">
                <a:solidFill>
                  <a:srgbClr val="404040"/>
                </a:solidFill>
                <a:latin typeface="EB Garamond"/>
                <a:ea typeface="EB Garamond"/>
                <a:cs typeface="EB Garamond"/>
                <a:sym typeface="EB Garamond"/>
              </a:rPr>
              <a:t>Lecture no 1:Introduction to Data Warehouse, Data warehouse architecture</a:t>
            </a:r>
            <a:endParaRPr/>
          </a:p>
        </p:txBody>
      </p:sp>
      <p:sp>
        <p:nvSpPr>
          <p:cNvPr id="323" name="Google Shape;323;p9"/>
          <p:cNvSpPr txBox="1"/>
          <p:nvPr/>
        </p:nvSpPr>
        <p:spPr>
          <a:xfrm>
            <a:off x="468312" y="6356350"/>
            <a:ext cx="47625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EB Garamond"/>
              <a:buNone/>
            </a:pPr>
            <a:fld id="{00000000-1234-1234-1234-123412341234}" type="slidenum">
              <a:rPr lang="en-US" sz="1400" b="0" i="0" u="none">
                <a:solidFill>
                  <a:srgbClr val="404040"/>
                </a:solidFill>
                <a:latin typeface="EB Garamond"/>
                <a:ea typeface="EB Garamond"/>
                <a:cs typeface="EB Garamond"/>
                <a:sym typeface="EB Garamond"/>
              </a:rPr>
              <a:t>9</a:t>
            </a:fld>
            <a:endParaRPr/>
          </a:p>
        </p:txBody>
      </p:sp>
    </p:spTree>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3943</Words>
  <Application>Microsoft Office PowerPoint</Application>
  <PresentationFormat>On-screen Show (4:3)</PresentationFormat>
  <Paragraphs>531</Paragraphs>
  <Slides>53</Slides>
  <Notes>53</Notes>
  <HiddenSlides>0</HiddenSlides>
  <MMClips>0</MMClips>
  <ScaleCrop>false</ScaleCrop>
  <HeadingPairs>
    <vt:vector size="6" baseType="variant">
      <vt:variant>
        <vt:lpstr>Fonts Used</vt:lpstr>
      </vt:variant>
      <vt:variant>
        <vt:i4>6</vt:i4>
      </vt:variant>
      <vt:variant>
        <vt:lpstr>Theme</vt:lpstr>
      </vt:variant>
      <vt:variant>
        <vt:i4>14</vt:i4>
      </vt:variant>
      <vt:variant>
        <vt:lpstr>Slide Titles</vt:lpstr>
      </vt:variant>
      <vt:variant>
        <vt:i4>53</vt:i4>
      </vt:variant>
    </vt:vector>
  </HeadingPairs>
  <TitlesOfParts>
    <vt:vector size="73" baseType="lpstr">
      <vt:lpstr>Arial</vt:lpstr>
      <vt:lpstr>Times New Roman</vt:lpstr>
      <vt:lpstr>Calibri</vt:lpstr>
      <vt:lpstr>Source Sans Pro</vt:lpstr>
      <vt:lpstr>Noto Sans Symbols</vt:lpstr>
      <vt:lpstr>EB Garamond</vt:lpstr>
      <vt:lpstr>3_Office Theme</vt:lpstr>
      <vt:lpstr>5_Office Theme</vt:lpstr>
      <vt:lpstr>2_Office Theme</vt:lpstr>
      <vt:lpstr>12_Office Theme</vt:lpstr>
      <vt:lpstr>1_Office Theme</vt:lpstr>
      <vt:lpstr>Office Theme</vt:lpstr>
      <vt:lpstr>4_Office Theme</vt:lpstr>
      <vt:lpstr>6_Office Theme</vt:lpstr>
      <vt:lpstr>7_Office Theme</vt:lpstr>
      <vt:lpstr>8_Office Theme</vt:lpstr>
      <vt:lpstr>9_Office Theme</vt:lpstr>
      <vt:lpstr>10_Office Theme</vt:lpstr>
      <vt:lpstr>11_Office Theme</vt:lpstr>
      <vt:lpstr>13_Office Theme</vt:lpstr>
      <vt:lpstr>PowerPoint Presentation</vt:lpstr>
      <vt:lpstr>Index</vt:lpstr>
      <vt:lpstr>PowerPoint Presentation</vt:lpstr>
      <vt:lpstr>PowerPoint Presentation</vt:lpstr>
      <vt:lpstr>PowerPoint Presentation</vt:lpstr>
      <vt:lpstr>PowerPoint Presentation</vt:lpstr>
      <vt:lpstr>PowerPoint Presentation</vt:lpstr>
      <vt:lpstr>Functional definition of Data Warehouse</vt:lpstr>
      <vt:lpstr>Features of Data Warehousing</vt:lpstr>
      <vt:lpstr>Features of Data Warehousing – subject oriented data</vt:lpstr>
      <vt:lpstr>Features of Data Warehousing – integrated data</vt:lpstr>
      <vt:lpstr>Features of Data Warehousing – integrated data</vt:lpstr>
      <vt:lpstr>Features of Data Warehousing – Time Variant</vt:lpstr>
      <vt:lpstr>Features of Data Warehousing – non volatile data</vt:lpstr>
      <vt:lpstr>PowerPoint Presentation</vt:lpstr>
      <vt:lpstr>Data Warehouse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Elements of Dimensional Data Model</vt:lpstr>
      <vt:lpstr>Elements of Dimensional Data Model</vt:lpstr>
      <vt:lpstr>What is Fact Table?</vt:lpstr>
      <vt:lpstr> Fact and Dimensional Table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:information package for analyzing sales for a certain business</vt:lpstr>
      <vt:lpstr>IPD enables you to….</vt:lpstr>
      <vt:lpstr>Dimension Hierarchies/Categories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TAG1</dc:creator>
  <cp:lastModifiedBy>Admin</cp:lastModifiedBy>
  <cp:revision>1</cp:revision>
  <dcterms:created xsi:type="dcterms:W3CDTF">2014-09-01T09:33:59Z</dcterms:created>
  <dcterms:modified xsi:type="dcterms:W3CDTF">2024-07-30T05:57:16Z</dcterms:modified>
</cp:coreProperties>
</file>